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2"/>
  </p:sldMasterIdLst>
  <p:notesMasterIdLst>
    <p:notesMasterId r:id="rId28"/>
  </p:notesMasterIdLst>
  <p:handoutMasterIdLst>
    <p:handoutMasterId r:id="rId29"/>
  </p:handoutMasterIdLst>
  <p:sldIdLst>
    <p:sldId id="277" r:id="rId3"/>
    <p:sldId id="445" r:id="rId4"/>
    <p:sldId id="469" r:id="rId5"/>
    <p:sldId id="471" r:id="rId6"/>
    <p:sldId id="472" r:id="rId7"/>
    <p:sldId id="473" r:id="rId8"/>
    <p:sldId id="474" r:id="rId9"/>
    <p:sldId id="475" r:id="rId10"/>
    <p:sldId id="476" r:id="rId11"/>
    <p:sldId id="477" r:id="rId12"/>
    <p:sldId id="478" r:id="rId13"/>
    <p:sldId id="479" r:id="rId14"/>
    <p:sldId id="480" r:id="rId15"/>
    <p:sldId id="481" r:id="rId16"/>
    <p:sldId id="482" r:id="rId17"/>
    <p:sldId id="483" r:id="rId18"/>
    <p:sldId id="484" r:id="rId19"/>
    <p:sldId id="485" r:id="rId20"/>
    <p:sldId id="486" r:id="rId21"/>
    <p:sldId id="491" r:id="rId22"/>
    <p:sldId id="487" r:id="rId23"/>
    <p:sldId id="490" r:id="rId24"/>
    <p:sldId id="492" r:id="rId25"/>
    <p:sldId id="493" r:id="rId26"/>
    <p:sldId id="494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ore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85229"/>
    <a:srgbClr val="A1B2C4"/>
    <a:srgbClr val="00B050"/>
    <a:srgbClr val="0082B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9DCAF9ED-07DC-4A11-8D7F-57B35C25682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21" autoAdjust="0"/>
    <p:restoredTop sz="82226" autoAdjust="0"/>
  </p:normalViewPr>
  <p:slideViewPr>
    <p:cSldViewPr snapToGrid="0">
      <p:cViewPr varScale="1">
        <p:scale>
          <a:sx n="61" d="100"/>
          <a:sy n="61" d="100"/>
        </p:scale>
        <p:origin x="978" y="72"/>
      </p:cViewPr>
      <p:guideLst>
        <p:guide pos="3840"/>
        <p:guide orient="horz" pos="216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2" d="100"/>
          <a:sy n="82" d="100"/>
        </p:scale>
        <p:origin x="2994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DD71D7-55AC-46BD-81B3-09AB2F9EFBD8}" type="datetimeFigureOut">
              <a:rPr lang="en-US" smtClean="0"/>
              <a:t>2/11/2016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40BD58-3BFF-4EAF-BB8B-AC67FE801E47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5943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89424F-BB59-4F4E-9822-4CA3E770FFD2}" type="datetimeFigureOut">
              <a:rPr lang="en-US" smtClean="0"/>
              <a:t>2/11/2016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322CDD-9D6C-4F63-9EC2-648226624108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0265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3812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649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81178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6860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0989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0358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5728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8614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3842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86272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5307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5189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01278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72358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81134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480248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4856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6290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421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6930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4733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55128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7804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7022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6800" y="2606040"/>
            <a:ext cx="10058400" cy="2743200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6800">
                <a:solidFill>
                  <a:schemeClr val="tx1"/>
                </a:solidFill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</a:defRPr>
            </a:lvl1pPr>
          </a:lstStyle>
          <a:p>
            <a:r>
              <a:rPr lang="it-IT" smtClean="0"/>
              <a:t>Fare clic per modificare lo stile del titolo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6800" y="5360437"/>
            <a:ext cx="10058400" cy="36576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b="1" cap="all" baseline="0">
                <a:solidFill>
                  <a:schemeClr val="accent1"/>
                </a:solidFill>
                <a:effectLst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it-IT" smtClean="0"/>
              <a:t>Fare clic per modificare lo stile del sottotitolo dello schema</a:t>
            </a:r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5888736"/>
            <a:ext cx="12192000" cy="109728"/>
          </a:xfrm>
          <a:prstGeom prst="rect">
            <a:avLst/>
          </a:prstGeom>
          <a:ln>
            <a:noFill/>
          </a:ln>
          <a:effectLst>
            <a:outerShdw blurRad="25400" dist="25400" dir="54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Rectangle 8"/>
          <p:cNvSpPr/>
          <p:nvPr userDrawn="1"/>
        </p:nvSpPr>
        <p:spPr>
          <a:xfrm>
            <a:off x="0" y="5888736"/>
            <a:ext cx="12192000" cy="109728"/>
          </a:xfrm>
          <a:prstGeom prst="rect">
            <a:avLst/>
          </a:prstGeom>
          <a:ln>
            <a:noFill/>
          </a:ln>
          <a:effectLst>
            <a:innerShdw blurRad="25400" dist="12700" dir="16200000">
              <a:schemeClr val="accent1">
                <a:lumMod val="5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25000" y="382238"/>
            <a:ext cx="1371600" cy="5561369"/>
          </a:xfrm>
        </p:spPr>
        <p:txBody>
          <a:bodyPr vert="eaVert"/>
          <a:lstStyle/>
          <a:p>
            <a:r>
              <a:rPr lang="it-IT" smtClean="0"/>
              <a:t>Fare clic per modificare lo stile del titolo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400" y="382230"/>
            <a:ext cx="7863840" cy="5561370"/>
          </a:xfrm>
        </p:spPr>
        <p:txBody>
          <a:bodyPr vert="eaVert"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7753740" y="283"/>
            <a:ext cx="4435717" cy="68562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1565829"/>
            <a:ext cx="5943600" cy="4114800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5400"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</a:defRPr>
            </a:lvl1pPr>
          </a:lstStyle>
          <a:p>
            <a:r>
              <a:rPr lang="it-IT" smtClean="0"/>
              <a:t>Fare clic per modificare lo stile del titolo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1" y="5682351"/>
            <a:ext cx="5943600" cy="410547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200" b="1" cap="all" baseline="0"/>
            </a:lvl1pPr>
            <a:lvl2pPr marL="457178" indent="0">
              <a:buNone/>
              <a:defRPr sz="2000"/>
            </a:lvl2pPr>
            <a:lvl3pPr marL="914354" indent="0">
              <a:buNone/>
              <a:defRPr sz="1800"/>
            </a:lvl3pPr>
            <a:lvl4pPr marL="1371532" indent="0">
              <a:buNone/>
              <a:defRPr sz="1600"/>
            </a:lvl4pPr>
            <a:lvl5pPr marL="1828709" indent="0">
              <a:buNone/>
              <a:defRPr sz="1600"/>
            </a:lvl5pPr>
            <a:lvl6pPr marL="2285886" indent="0">
              <a:buNone/>
              <a:defRPr sz="1600"/>
            </a:lvl6pPr>
            <a:lvl7pPr marL="2743062" indent="0">
              <a:buNone/>
              <a:defRPr sz="1600"/>
            </a:lvl7pPr>
            <a:lvl8pPr marL="3200240" indent="0">
              <a:buNone/>
              <a:defRPr sz="1600"/>
            </a:lvl8pPr>
            <a:lvl9pPr marL="3657418" indent="0">
              <a:buNone/>
              <a:defRPr sz="16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7707084" y="0"/>
            <a:ext cx="54864" cy="6858000"/>
          </a:xfrm>
          <a:prstGeom prst="rect">
            <a:avLst/>
          </a:prstGeom>
          <a:ln>
            <a:noFill/>
          </a:ln>
          <a:effectLst>
            <a:outerShdw blurRad="25400" dist="254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" name="Rectangle 10"/>
          <p:cNvSpPr/>
          <p:nvPr userDrawn="1"/>
        </p:nvSpPr>
        <p:spPr>
          <a:xfrm>
            <a:off x="7707084" y="0"/>
            <a:ext cx="54864" cy="6858000"/>
          </a:xfrm>
          <a:prstGeom prst="rect">
            <a:avLst/>
          </a:prstGeom>
          <a:ln>
            <a:noFill/>
          </a:ln>
          <a:effectLst>
            <a:innerShdw blurRad="25400" dist="127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506778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5400" y="1825630"/>
            <a:ext cx="4724400" cy="41179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199" y="1825630"/>
            <a:ext cx="4724400" cy="41179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28800"/>
            <a:ext cx="4727448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1" cap="all" baseline="0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2470151"/>
            <a:ext cx="4727448" cy="34734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67628" y="1828800"/>
            <a:ext cx="4727448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1" cap="all" baseline="0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69152" y="2470151"/>
            <a:ext cx="4727448" cy="34734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7753740" y="283"/>
            <a:ext cx="4435717" cy="6856286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7707084" y="0"/>
            <a:ext cx="54864" cy="6858000"/>
          </a:xfrm>
          <a:prstGeom prst="rect">
            <a:avLst/>
          </a:prstGeom>
          <a:ln>
            <a:noFill/>
          </a:ln>
          <a:effectLst>
            <a:outerShdw blurRad="25400" dist="254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" name="Rectangle 10"/>
          <p:cNvSpPr/>
          <p:nvPr userDrawn="1"/>
        </p:nvSpPr>
        <p:spPr>
          <a:xfrm>
            <a:off x="7707084" y="0"/>
            <a:ext cx="54864" cy="6858000"/>
          </a:xfrm>
          <a:prstGeom prst="rect">
            <a:avLst/>
          </a:prstGeom>
          <a:ln>
            <a:noFill/>
          </a:ln>
          <a:effectLst>
            <a:innerShdw blurRad="25400" dist="127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1" y="2514600"/>
            <a:ext cx="34747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0303" y="685800"/>
            <a:ext cx="6126480" cy="5486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0" y="4343400"/>
            <a:ext cx="3474720" cy="1188720"/>
          </a:xfrm>
        </p:spPr>
        <p:txBody>
          <a:bodyPr>
            <a:normAutofit/>
          </a:bodyPr>
          <a:lstStyle>
            <a:lvl1pPr marL="0" indent="0">
              <a:spcBef>
                <a:spcPts val="800"/>
              </a:spcBef>
              <a:buNone/>
              <a:defRPr sz="18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7753740" y="283"/>
            <a:ext cx="4435717" cy="685628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7707084" y="0"/>
            <a:ext cx="54864" cy="6858000"/>
          </a:xfrm>
          <a:prstGeom prst="rect">
            <a:avLst/>
          </a:prstGeom>
          <a:ln>
            <a:noFill/>
          </a:ln>
          <a:effectLst>
            <a:outerShdw blurRad="25400" dist="254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Rectangle 9"/>
          <p:cNvSpPr/>
          <p:nvPr/>
        </p:nvSpPr>
        <p:spPr>
          <a:xfrm>
            <a:off x="7707084" y="0"/>
            <a:ext cx="54864" cy="6858000"/>
          </a:xfrm>
          <a:prstGeom prst="rect">
            <a:avLst/>
          </a:prstGeom>
          <a:ln>
            <a:noFill/>
          </a:ln>
          <a:effectLst>
            <a:innerShdw blurRad="25400" dist="127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0" y="2514600"/>
            <a:ext cx="34747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 smtClean="0"/>
              <a:t>Fare clic per modificare lo stile del titolo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1325880"/>
            <a:ext cx="6858000" cy="4206240"/>
          </a:xfrm>
          <a:solidFill>
            <a:schemeClr val="bg2"/>
          </a:solidFill>
          <a:effectLst>
            <a:outerShdw blurRad="63500" sx="101000" sy="101000" algn="ctr" rotWithShape="0">
              <a:prstClr val="black">
                <a:alpha val="15000"/>
              </a:prstClr>
            </a:outerShdw>
          </a:effectLst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r>
              <a:rPr lang="it-IT" smtClean="0"/>
              <a:t>Fare clic sull'icona per inserire un'immagine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0" y="4343400"/>
            <a:ext cx="3474720" cy="1188720"/>
          </a:xfrm>
        </p:spPr>
        <p:txBody>
          <a:bodyPr>
            <a:normAutofit/>
          </a:bodyPr>
          <a:lstStyle>
            <a:lvl1pPr marL="0" indent="0">
              <a:spcBef>
                <a:spcPts val="800"/>
              </a:spcBef>
              <a:buNone/>
              <a:defRPr sz="18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249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6257036"/>
            <a:ext cx="12192000" cy="54864"/>
          </a:xfrm>
          <a:prstGeom prst="rect">
            <a:avLst/>
          </a:prstGeom>
          <a:ln>
            <a:noFill/>
          </a:ln>
          <a:effectLst>
            <a:outerShdw blurRad="25400" dist="25400" dir="54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0" y="381000"/>
            <a:ext cx="96012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28800"/>
            <a:ext cx="96012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56175" y="6419462"/>
            <a:ext cx="1351383" cy="2389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0" y="6419462"/>
            <a:ext cx="5181600" cy="2389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198364" y="6419462"/>
            <a:ext cx="698241" cy="2389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‹N›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6257036"/>
            <a:ext cx="12192000" cy="54864"/>
          </a:xfrm>
          <a:prstGeom prst="rect">
            <a:avLst/>
          </a:prstGeom>
          <a:ln>
            <a:noFill/>
          </a:ln>
          <a:effectLst>
            <a:innerShdw blurRad="25400" dist="12700" dir="16200000">
              <a:schemeClr val="accent1">
                <a:lumMod val="5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354" rtl="0" eaLnBrk="1" latinLnBrk="0" hangingPunct="1">
        <a:lnSpc>
          <a:spcPct val="90000"/>
        </a:lnSpc>
        <a:spcBef>
          <a:spcPct val="0"/>
        </a:spcBef>
        <a:buNone/>
        <a:defRPr sz="3200" b="1" kern="1200" cap="all" baseline="0">
          <a:solidFill>
            <a:schemeClr val="accent1"/>
          </a:solidFill>
          <a:effectLst>
            <a:outerShdw blurRad="38100" dist="25400" dir="18900000" algn="bl" rotWithShape="0">
              <a:schemeClr val="bg1">
                <a:alpha val="80000"/>
              </a:schemeClr>
            </a:outerShdw>
          </a:effectLst>
          <a:latin typeface="+mj-lt"/>
          <a:ea typeface="+mj-ea"/>
          <a:cs typeface="+mj-cs"/>
        </a:defRPr>
      </a:lvl1pPr>
    </p:titleStyle>
    <p:bodyStyle>
      <a:lvl1pPr marL="274306" indent="-228589" algn="l" defTabSz="914354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94330" indent="-228589" algn="l" defTabSz="914354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indent="-228589" algn="l" defTabSz="914354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34378" indent="-228589" algn="l" defTabSz="914354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02" indent="-228589" algn="l" defTabSz="914354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709" indent="-228589" algn="l" defTabSz="914354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103014" indent="-228589" algn="l" defTabSz="914354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377322" indent="-228589" algn="l" defTabSz="914354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651628" indent="-228589" algn="l" defTabSz="914354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10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066800" y="3238737"/>
            <a:ext cx="10058400" cy="1557157"/>
          </a:xfrm>
        </p:spPr>
        <p:txBody>
          <a:bodyPr>
            <a:noAutofit/>
          </a:bodyPr>
          <a:lstStyle/>
          <a:p>
            <a:r>
              <a:rPr lang="it-IT" sz="4400" dirty="0" err="1" smtClean="0"/>
              <a:t>Anomaly</a:t>
            </a:r>
            <a:r>
              <a:rPr lang="it-IT" sz="4400" dirty="0" smtClean="0"/>
              <a:t> </a:t>
            </a:r>
            <a:r>
              <a:rPr lang="it-IT" sz="4400" dirty="0" err="1" smtClean="0"/>
              <a:t>detection</a:t>
            </a:r>
            <a:r>
              <a:rPr lang="it-IT" sz="4400" dirty="0" smtClean="0"/>
              <a:t>: A </a:t>
            </a:r>
            <a:r>
              <a:rPr lang="it-IT" sz="4400" dirty="0" err="1" smtClean="0"/>
              <a:t>survey</a:t>
            </a:r>
            <a:endParaRPr lang="it-IT" sz="4400" dirty="0"/>
          </a:p>
        </p:txBody>
      </p:sp>
      <p:pic>
        <p:nvPicPr>
          <p:cNvPr id="7" name="Immagine 6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0151" y="470299"/>
            <a:ext cx="6091707" cy="2956619"/>
          </a:xfrm>
          <a:prstGeom prst="rect">
            <a:avLst/>
          </a:prstGeom>
        </p:spPr>
      </p:pic>
      <p:sp>
        <p:nvSpPr>
          <p:cNvPr id="4" name="Sottotitolo 3"/>
          <p:cNvSpPr>
            <a:spLocks noGrp="1"/>
          </p:cNvSpPr>
          <p:nvPr>
            <p:ph type="subTitle" idx="1"/>
          </p:nvPr>
        </p:nvSpPr>
        <p:spPr>
          <a:xfrm>
            <a:off x="1066800" y="6254959"/>
            <a:ext cx="10058400" cy="365760"/>
          </a:xfrm>
        </p:spPr>
        <p:txBody>
          <a:bodyPr>
            <a:normAutofit/>
          </a:bodyPr>
          <a:lstStyle/>
          <a:p>
            <a:r>
              <a:rPr lang="it-IT" dirty="0" err="1" smtClean="0"/>
              <a:t>Acm</a:t>
            </a:r>
            <a:r>
              <a:rPr lang="it-IT" dirty="0" smtClean="0"/>
              <a:t> </a:t>
            </a:r>
            <a:r>
              <a:rPr lang="it-IT" dirty="0" err="1" smtClean="0"/>
              <a:t>computing</a:t>
            </a:r>
            <a:r>
              <a:rPr lang="it-IT" dirty="0" smtClean="0"/>
              <a:t> </a:t>
            </a:r>
            <a:r>
              <a:rPr lang="it-IT" dirty="0" err="1" smtClean="0"/>
              <a:t>surveys</a:t>
            </a:r>
            <a:r>
              <a:rPr lang="it-IT" dirty="0" smtClean="0"/>
              <a:t>, vol. 41, n°3, </a:t>
            </a:r>
            <a:r>
              <a:rPr lang="it-IT" dirty="0" err="1" smtClean="0"/>
              <a:t>article</a:t>
            </a:r>
            <a:r>
              <a:rPr lang="it-IT" dirty="0" smtClean="0"/>
              <a:t> 15, </a:t>
            </a:r>
            <a:r>
              <a:rPr lang="it-IT" dirty="0" err="1" smtClean="0"/>
              <a:t>publication</a:t>
            </a:r>
            <a:r>
              <a:rPr lang="it-IT" dirty="0" smtClean="0"/>
              <a:t> date: </a:t>
            </a:r>
            <a:r>
              <a:rPr lang="it-IT" dirty="0" err="1" smtClean="0"/>
              <a:t>july</a:t>
            </a:r>
            <a:r>
              <a:rPr lang="it-IT" dirty="0" smtClean="0"/>
              <a:t> 2009</a:t>
            </a:r>
            <a:endParaRPr lang="it-IT" dirty="0"/>
          </a:p>
        </p:txBody>
      </p:sp>
      <p:sp>
        <p:nvSpPr>
          <p:cNvPr id="5" name="Sottotitolo 3"/>
          <p:cNvSpPr txBox="1">
            <a:spLocks/>
          </p:cNvSpPr>
          <p:nvPr/>
        </p:nvSpPr>
        <p:spPr>
          <a:xfrm>
            <a:off x="1066800" y="4795894"/>
            <a:ext cx="10058400" cy="10827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354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Font typeface="Arial" pitchFamily="34" charset="0"/>
              <a:buNone/>
              <a:defRPr sz="2000" b="1" kern="1200" cap="all" baseline="0">
                <a:solidFill>
                  <a:schemeClr val="accent1"/>
                </a:solidFill>
                <a:effectLst/>
                <a:latin typeface="+mn-lt"/>
                <a:ea typeface="+mn-ea"/>
                <a:cs typeface="+mn-cs"/>
              </a:defRPr>
            </a:lvl1pPr>
            <a:lvl2pPr marL="457178" indent="0" algn="ctr" defTabSz="914354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ctr" defTabSz="914354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2" indent="0" algn="ctr" defTabSz="914354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9" indent="0" algn="ctr" defTabSz="914354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86" indent="0" algn="ctr" defTabSz="914354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62" indent="0" algn="ctr" defTabSz="914354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40" indent="0" algn="ctr" defTabSz="914354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18" indent="0" algn="ctr" defTabSz="914354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err="1" smtClean="0"/>
              <a:t>Varun</a:t>
            </a:r>
            <a:r>
              <a:rPr lang="it-IT" dirty="0" smtClean="0"/>
              <a:t> </a:t>
            </a:r>
            <a:r>
              <a:rPr lang="it-IT" dirty="0" err="1" smtClean="0"/>
              <a:t>chandola</a:t>
            </a:r>
            <a:r>
              <a:rPr lang="it-IT" dirty="0" smtClean="0"/>
              <a:t>, </a:t>
            </a:r>
            <a:r>
              <a:rPr lang="it-IT" dirty="0" err="1" smtClean="0"/>
              <a:t>arindam</a:t>
            </a:r>
            <a:r>
              <a:rPr lang="it-IT" dirty="0" smtClean="0"/>
              <a:t> </a:t>
            </a:r>
            <a:r>
              <a:rPr lang="it-IT" dirty="0" err="1" smtClean="0"/>
              <a:t>banerjee</a:t>
            </a:r>
            <a:r>
              <a:rPr lang="it-IT" dirty="0"/>
              <a:t> </a:t>
            </a:r>
            <a:r>
              <a:rPr lang="it-IT" dirty="0" smtClean="0"/>
              <a:t>and </a:t>
            </a:r>
            <a:r>
              <a:rPr lang="it-IT" dirty="0" err="1" smtClean="0"/>
              <a:t>vipin</a:t>
            </a:r>
            <a:r>
              <a:rPr lang="it-IT" dirty="0" smtClean="0"/>
              <a:t> </a:t>
            </a:r>
            <a:r>
              <a:rPr lang="it-IT" dirty="0" err="1" smtClean="0"/>
              <a:t>kumar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53226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295402" y="381000"/>
            <a:ext cx="9601200" cy="533400"/>
          </a:xfrm>
        </p:spPr>
        <p:txBody>
          <a:bodyPr>
            <a:normAutofit/>
          </a:bodyPr>
          <a:lstStyle/>
          <a:p>
            <a:r>
              <a:rPr lang="it-IT" dirty="0" smtClean="0"/>
              <a:t>Processor </a:t>
            </a:r>
            <a:r>
              <a:rPr lang="it-IT" dirty="0" err="1" smtClean="0"/>
              <a:t>synchronization</a:t>
            </a:r>
            <a:endParaRPr lang="en-GB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9476" y="914400"/>
            <a:ext cx="11273051" cy="4997669"/>
          </a:xfrm>
        </p:spPr>
        <p:txBody>
          <a:bodyPr>
            <a:normAutofit/>
          </a:bodyPr>
          <a:lstStyle/>
          <a:p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Needs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3N+1 clocks to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mask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any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N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simultaneous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fault</a:t>
            </a:r>
          </a:p>
          <a:p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Clock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synchronization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algorithm</a:t>
            </a:r>
            <a:endParaRPr lang="it-IT" sz="2400" dirty="0" smtClean="0">
              <a:solidFill>
                <a:srgbClr val="514A40"/>
              </a:solidFill>
              <a:latin typeface="Cambria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it-IT" sz="2400" dirty="0" err="1" smtClean="0">
                <a:latin typeface="Cambria"/>
              </a:rPr>
              <a:t>Each</a:t>
            </a:r>
            <a:r>
              <a:rPr lang="it-IT" sz="2400" dirty="0" smtClean="0">
                <a:latin typeface="Cambria"/>
              </a:rPr>
              <a:t> clock </a:t>
            </a:r>
            <a:r>
              <a:rPr lang="it-IT" sz="2400" dirty="0" err="1" smtClean="0">
                <a:latin typeface="Cambria"/>
              </a:rPr>
              <a:t>computes</a:t>
            </a:r>
            <a:r>
              <a:rPr lang="it-IT" sz="2400" dirty="0" smtClean="0">
                <a:latin typeface="Cambria"/>
              </a:rPr>
              <a:t> a </a:t>
            </a:r>
            <a:r>
              <a:rPr lang="it-IT" sz="2400" dirty="0" err="1" smtClean="0">
                <a:latin typeface="Cambria"/>
              </a:rPr>
              <a:t>vector</a:t>
            </a:r>
            <a:r>
              <a:rPr lang="it-IT" sz="2400" dirty="0" smtClean="0">
                <a:latin typeface="Cambria"/>
              </a:rPr>
              <a:t> of clock </a:t>
            </a:r>
            <a:r>
              <a:rPr lang="it-IT" sz="2400" dirty="0" err="1" smtClean="0">
                <a:latin typeface="Cambria"/>
              </a:rPr>
              <a:t>values</a:t>
            </a:r>
            <a:r>
              <a:rPr lang="it-IT" sz="2400" dirty="0" smtClean="0">
                <a:latin typeface="Cambria"/>
              </a:rPr>
              <a:t>, </a:t>
            </a:r>
            <a:r>
              <a:rPr lang="it-IT" sz="2400" i="1" dirty="0" err="1" smtClean="0">
                <a:latin typeface="Cambria"/>
              </a:rPr>
              <a:t>interactive</a:t>
            </a:r>
            <a:r>
              <a:rPr lang="it-IT" sz="2400" i="1" dirty="0" smtClean="0">
                <a:latin typeface="Cambria"/>
              </a:rPr>
              <a:t> </a:t>
            </a:r>
            <a:r>
              <a:rPr lang="it-IT" sz="2400" i="1" dirty="0" err="1" smtClean="0">
                <a:latin typeface="Cambria"/>
              </a:rPr>
              <a:t>consistency</a:t>
            </a:r>
            <a:r>
              <a:rPr lang="it-IT" sz="2400" i="1" dirty="0" smtClean="0">
                <a:latin typeface="Cambria"/>
              </a:rPr>
              <a:t> </a:t>
            </a:r>
            <a:r>
              <a:rPr lang="it-IT" sz="2400" i="1" dirty="0" err="1" smtClean="0">
                <a:latin typeface="Cambria"/>
              </a:rPr>
              <a:t>vector</a:t>
            </a:r>
            <a:endParaRPr lang="it-IT" sz="2400" dirty="0" smtClean="0">
              <a:latin typeface="Cambria"/>
            </a:endParaRPr>
          </a:p>
          <a:p>
            <a:pPr lvl="2">
              <a:buFont typeface="Courier New" panose="02070309020205020404" pitchFamily="49" charset="0"/>
              <a:buChar char="o"/>
            </a:pPr>
            <a:r>
              <a:rPr lang="it-IT" sz="2400" dirty="0" smtClean="0">
                <a:latin typeface="Cambria"/>
              </a:rPr>
              <a:t>A clock </a:t>
            </a:r>
            <a:r>
              <a:rPr lang="it-IT" sz="2400" i="1" dirty="0" smtClean="0">
                <a:latin typeface="Cambria"/>
              </a:rPr>
              <a:t>P</a:t>
            </a:r>
            <a:r>
              <a:rPr lang="it-IT" sz="2400" dirty="0" smtClean="0">
                <a:latin typeface="Cambria"/>
              </a:rPr>
              <a:t> set the entry of the </a:t>
            </a:r>
            <a:r>
              <a:rPr lang="it-IT" sz="2400" dirty="0" err="1" smtClean="0">
                <a:latin typeface="Cambria"/>
              </a:rPr>
              <a:t>vector</a:t>
            </a:r>
            <a:r>
              <a:rPr lang="it-IT" sz="2400" dirty="0" smtClean="0">
                <a:latin typeface="Cambria"/>
              </a:rPr>
              <a:t> </a:t>
            </a:r>
            <a:r>
              <a:rPr lang="it-IT" sz="2400" dirty="0" err="1" smtClean="0">
                <a:latin typeface="Cambria"/>
              </a:rPr>
              <a:t>corresponding</a:t>
            </a:r>
            <a:r>
              <a:rPr lang="it-IT" sz="2400" dirty="0" smtClean="0">
                <a:latin typeface="Cambria"/>
              </a:rPr>
              <a:t> to </a:t>
            </a:r>
            <a:r>
              <a:rPr lang="it-IT" sz="2400" i="1" dirty="0">
                <a:latin typeface="Cambria"/>
              </a:rPr>
              <a:t>P</a:t>
            </a:r>
            <a:r>
              <a:rPr lang="it-IT" sz="2400" i="1" dirty="0" smtClean="0">
                <a:latin typeface="Cambria"/>
              </a:rPr>
              <a:t> </a:t>
            </a:r>
            <a:r>
              <a:rPr lang="it-IT" sz="2400" dirty="0" err="1" smtClean="0">
                <a:latin typeface="Cambria"/>
              </a:rPr>
              <a:t>itself</a:t>
            </a:r>
            <a:r>
              <a:rPr lang="it-IT" sz="2400" dirty="0" smtClean="0">
                <a:latin typeface="Cambria"/>
              </a:rPr>
              <a:t> to </a:t>
            </a:r>
            <a:r>
              <a:rPr lang="it-IT" sz="2400" i="1" dirty="0" err="1">
                <a:latin typeface="Cambria"/>
              </a:rPr>
              <a:t>P</a:t>
            </a:r>
            <a:r>
              <a:rPr lang="it-IT" sz="2400" i="1" dirty="0" err="1" smtClean="0">
                <a:latin typeface="Cambria"/>
              </a:rPr>
              <a:t>’</a:t>
            </a:r>
            <a:r>
              <a:rPr lang="it-IT" sz="2400" dirty="0" err="1" smtClean="0">
                <a:latin typeface="Cambria"/>
              </a:rPr>
              <a:t>s</a:t>
            </a:r>
            <a:r>
              <a:rPr lang="it-IT" sz="2400" dirty="0" smtClean="0">
                <a:latin typeface="Cambria"/>
              </a:rPr>
              <a:t> </a:t>
            </a:r>
            <a:r>
              <a:rPr lang="it-IT" sz="2400" dirty="0" err="1" smtClean="0">
                <a:latin typeface="Cambria"/>
              </a:rPr>
              <a:t>own</a:t>
            </a:r>
            <a:r>
              <a:rPr lang="it-IT" sz="2400" dirty="0" smtClean="0">
                <a:latin typeface="Cambria"/>
              </a:rPr>
              <a:t> </a:t>
            </a:r>
            <a:r>
              <a:rPr lang="it-IT" sz="2400" dirty="0" err="1" smtClean="0">
                <a:latin typeface="Cambria"/>
              </a:rPr>
              <a:t>value</a:t>
            </a:r>
            <a:endParaRPr lang="it-IT" sz="2400" dirty="0" smtClean="0">
              <a:latin typeface="Cambria"/>
            </a:endParaRPr>
          </a:p>
          <a:p>
            <a:pPr lvl="2">
              <a:buFont typeface="Courier New" panose="02070309020205020404" pitchFamily="49" charset="0"/>
              <a:buChar char="o"/>
            </a:pPr>
            <a:r>
              <a:rPr lang="it-IT" sz="2400" dirty="0" smtClean="0">
                <a:latin typeface="Cambria"/>
              </a:rPr>
              <a:t>The </a:t>
            </a:r>
            <a:r>
              <a:rPr lang="it-IT" sz="2400" dirty="0" err="1" smtClean="0">
                <a:latin typeface="Cambria"/>
              </a:rPr>
              <a:t>value</a:t>
            </a:r>
            <a:r>
              <a:rPr lang="it-IT" sz="2400" dirty="0" smtClean="0">
                <a:latin typeface="Cambria"/>
              </a:rPr>
              <a:t> for the entry of </a:t>
            </a:r>
            <a:r>
              <a:rPr lang="it-IT" sz="2400" dirty="0" err="1" smtClean="0">
                <a:latin typeface="Cambria"/>
              </a:rPr>
              <a:t>another</a:t>
            </a:r>
            <a:r>
              <a:rPr lang="it-IT" sz="2400" dirty="0" smtClean="0">
                <a:latin typeface="Cambria"/>
              </a:rPr>
              <a:t> processor </a:t>
            </a:r>
            <a:r>
              <a:rPr lang="it-IT" sz="2400" i="1" dirty="0" smtClean="0">
                <a:latin typeface="Cambria"/>
              </a:rPr>
              <a:t>q</a:t>
            </a:r>
            <a:r>
              <a:rPr lang="it-IT" sz="2400" dirty="0" smtClean="0">
                <a:latin typeface="Cambria"/>
              </a:rPr>
              <a:t> </a:t>
            </a:r>
            <a:r>
              <a:rPr lang="it-IT" sz="2400" dirty="0" err="1" smtClean="0">
                <a:latin typeface="Cambria"/>
              </a:rPr>
              <a:t>is</a:t>
            </a:r>
            <a:r>
              <a:rPr lang="it-IT" sz="2400" dirty="0" smtClean="0">
                <a:latin typeface="Cambria"/>
              </a:rPr>
              <a:t> </a:t>
            </a:r>
            <a:r>
              <a:rPr lang="it-IT" sz="2400" dirty="0" err="1" smtClean="0">
                <a:latin typeface="Cambria"/>
              </a:rPr>
              <a:t>obtained</a:t>
            </a:r>
            <a:r>
              <a:rPr lang="it-IT" sz="2400" dirty="0" smtClean="0">
                <a:latin typeface="Cambria"/>
              </a:rPr>
              <a:t> </a:t>
            </a:r>
            <a:r>
              <a:rPr lang="it-IT" sz="2400" dirty="0" err="1" smtClean="0">
                <a:latin typeface="Cambria"/>
              </a:rPr>
              <a:t>as</a:t>
            </a:r>
            <a:r>
              <a:rPr lang="it-IT" sz="2400" dirty="0" smtClean="0">
                <a:latin typeface="Cambria"/>
              </a:rPr>
              <a:t> </a:t>
            </a:r>
            <a:r>
              <a:rPr lang="it-IT" sz="2400" dirty="0" err="1" smtClean="0">
                <a:latin typeface="Cambria"/>
              </a:rPr>
              <a:t>follow</a:t>
            </a:r>
            <a:endParaRPr lang="it-IT" sz="2400" dirty="0" smtClean="0">
              <a:latin typeface="Cambria"/>
            </a:endParaRPr>
          </a:p>
          <a:p>
            <a:pPr lvl="3">
              <a:buFont typeface="Wingdings" panose="05000000000000000000" pitchFamily="2" charset="2"/>
              <a:buChar char="Ø"/>
            </a:pPr>
            <a:r>
              <a:rPr lang="it-IT" sz="2400" dirty="0" smtClean="0">
                <a:latin typeface="Cambria"/>
              </a:rPr>
              <a:t>Read </a:t>
            </a:r>
            <a:r>
              <a:rPr lang="it-IT" sz="2400" i="1" dirty="0" err="1" smtClean="0">
                <a:latin typeface="Cambria"/>
              </a:rPr>
              <a:t>q</a:t>
            </a:r>
            <a:r>
              <a:rPr lang="it-IT" sz="2400" dirty="0" err="1" smtClean="0">
                <a:latin typeface="Cambria"/>
              </a:rPr>
              <a:t>’s</a:t>
            </a:r>
            <a:r>
              <a:rPr lang="it-IT" sz="2400" dirty="0" smtClean="0">
                <a:latin typeface="Cambria"/>
              </a:rPr>
              <a:t> </a:t>
            </a:r>
            <a:r>
              <a:rPr lang="it-IT" sz="2400" dirty="0" err="1" smtClean="0">
                <a:latin typeface="Cambria"/>
              </a:rPr>
              <a:t>value</a:t>
            </a:r>
            <a:r>
              <a:rPr lang="it-IT" sz="2400" dirty="0" smtClean="0">
                <a:latin typeface="Cambria"/>
              </a:rPr>
              <a:t> from </a:t>
            </a:r>
            <a:r>
              <a:rPr lang="it-IT" sz="2400" i="1" dirty="0" smtClean="0">
                <a:latin typeface="Cambria"/>
              </a:rPr>
              <a:t>q</a:t>
            </a:r>
          </a:p>
          <a:p>
            <a:pPr lvl="3">
              <a:buFont typeface="Wingdings" panose="05000000000000000000" pitchFamily="2" charset="2"/>
              <a:buChar char="Ø"/>
            </a:pPr>
            <a:r>
              <a:rPr lang="it-IT" sz="2400" dirty="0" err="1" smtClean="0">
                <a:latin typeface="Cambria"/>
              </a:rPr>
              <a:t>Obtain</a:t>
            </a:r>
            <a:r>
              <a:rPr lang="it-IT" sz="2400" dirty="0" smtClean="0">
                <a:latin typeface="Cambria"/>
              </a:rPr>
              <a:t> from </a:t>
            </a:r>
            <a:r>
              <a:rPr lang="it-IT" sz="2400" dirty="0" err="1" smtClean="0">
                <a:latin typeface="Cambria"/>
              </a:rPr>
              <a:t>each</a:t>
            </a:r>
            <a:r>
              <a:rPr lang="it-IT" sz="2400" dirty="0" smtClean="0">
                <a:latin typeface="Cambria"/>
              </a:rPr>
              <a:t> </a:t>
            </a:r>
            <a:r>
              <a:rPr lang="it-IT" sz="2400" dirty="0" err="1" smtClean="0">
                <a:latin typeface="Cambria"/>
              </a:rPr>
              <a:t>other</a:t>
            </a:r>
            <a:r>
              <a:rPr lang="it-IT" sz="2400" dirty="0" smtClean="0">
                <a:latin typeface="Cambria"/>
              </a:rPr>
              <a:t> clock </a:t>
            </a:r>
            <a:r>
              <a:rPr lang="it-IT" sz="2400" i="1" dirty="0" smtClean="0">
                <a:latin typeface="Cambria"/>
              </a:rPr>
              <a:t>r</a:t>
            </a:r>
            <a:r>
              <a:rPr lang="it-IT" sz="2400" dirty="0" smtClean="0">
                <a:latin typeface="Cambria"/>
              </a:rPr>
              <a:t> the </a:t>
            </a:r>
            <a:r>
              <a:rPr lang="it-IT" sz="2400" dirty="0" err="1" smtClean="0">
                <a:latin typeface="Cambria"/>
              </a:rPr>
              <a:t>value</a:t>
            </a:r>
            <a:r>
              <a:rPr lang="it-IT" sz="2400" dirty="0" smtClean="0">
                <a:latin typeface="Cambria"/>
              </a:rPr>
              <a:t> of </a:t>
            </a:r>
            <a:r>
              <a:rPr lang="it-IT" sz="2400" i="1" dirty="0" smtClean="0">
                <a:latin typeface="Cambria"/>
              </a:rPr>
              <a:t>q</a:t>
            </a:r>
            <a:r>
              <a:rPr lang="it-IT" sz="2400" dirty="0" smtClean="0">
                <a:latin typeface="Cambria"/>
              </a:rPr>
              <a:t> </a:t>
            </a:r>
            <a:r>
              <a:rPr lang="it-IT" sz="2400" dirty="0" err="1" smtClean="0">
                <a:latin typeface="Cambria"/>
              </a:rPr>
              <a:t>that</a:t>
            </a:r>
            <a:r>
              <a:rPr lang="it-IT" sz="2400" dirty="0" smtClean="0">
                <a:latin typeface="Cambria"/>
              </a:rPr>
              <a:t> </a:t>
            </a:r>
            <a:r>
              <a:rPr lang="it-IT" sz="2400" i="1" dirty="0" smtClean="0">
                <a:latin typeface="Cambria"/>
              </a:rPr>
              <a:t>r</a:t>
            </a:r>
            <a:r>
              <a:rPr lang="it-IT" sz="2400" dirty="0" smtClean="0">
                <a:latin typeface="Cambria"/>
              </a:rPr>
              <a:t> </a:t>
            </a:r>
            <a:r>
              <a:rPr lang="it-IT" sz="2400" dirty="0" err="1" smtClean="0">
                <a:latin typeface="Cambria"/>
              </a:rPr>
              <a:t>read</a:t>
            </a:r>
            <a:r>
              <a:rPr lang="it-IT" sz="2400" dirty="0" smtClean="0">
                <a:latin typeface="Cambria"/>
              </a:rPr>
              <a:t> from </a:t>
            </a:r>
            <a:r>
              <a:rPr lang="it-IT" sz="2400" i="1" dirty="0" smtClean="0">
                <a:latin typeface="Cambria"/>
              </a:rPr>
              <a:t>q</a:t>
            </a:r>
          </a:p>
          <a:p>
            <a:pPr lvl="3">
              <a:buFont typeface="Wingdings" panose="05000000000000000000" pitchFamily="2" charset="2"/>
              <a:buChar char="Ø"/>
            </a:pPr>
            <a:r>
              <a:rPr lang="it-IT" sz="2400" dirty="0" err="1" smtClean="0">
                <a:latin typeface="Cambria"/>
              </a:rPr>
              <a:t>Majority</a:t>
            </a:r>
            <a:r>
              <a:rPr lang="it-IT" sz="2400" dirty="0" smtClean="0">
                <a:latin typeface="Cambria"/>
              </a:rPr>
              <a:t> </a:t>
            </a:r>
            <a:r>
              <a:rPr lang="it-IT" sz="2400" dirty="0" err="1" smtClean="0">
                <a:latin typeface="Cambria"/>
              </a:rPr>
              <a:t>agree</a:t>
            </a:r>
            <a:r>
              <a:rPr lang="it-IT" sz="2400" dirty="0" smtClean="0">
                <a:latin typeface="Cambria"/>
              </a:rPr>
              <a:t> </a:t>
            </a:r>
            <a:r>
              <a:rPr lang="it-IT" sz="2400" dirty="0" smtClean="0">
                <a:solidFill>
                  <a:srgbClr val="A85229"/>
                </a:solidFill>
                <a:latin typeface="Cambria"/>
                <a:sym typeface="Wingdings" panose="05000000000000000000" pitchFamily="2" charset="2"/>
              </a:rPr>
              <a:t> </a:t>
            </a:r>
            <a:r>
              <a:rPr lang="it-IT" sz="2400" dirty="0" err="1" smtClean="0">
                <a:latin typeface="Cambria"/>
                <a:sym typeface="Wingdings" panose="05000000000000000000" pitchFamily="2" charset="2"/>
              </a:rPr>
              <a:t>majority</a:t>
            </a:r>
            <a:r>
              <a:rPr lang="it-IT" sz="2400" dirty="0" smtClean="0">
                <a:latin typeface="Cambria"/>
                <a:sym typeface="Wingdings" panose="05000000000000000000" pitchFamily="2" charset="2"/>
              </a:rPr>
              <a:t> </a:t>
            </a:r>
            <a:r>
              <a:rPr lang="it-IT" sz="2400" dirty="0" err="1" smtClean="0">
                <a:latin typeface="Cambria"/>
                <a:sym typeface="Wingdings" panose="05000000000000000000" pitchFamily="2" charset="2"/>
              </a:rPr>
              <a:t>value</a:t>
            </a:r>
            <a:r>
              <a:rPr lang="it-IT" sz="2400" dirty="0" smtClean="0">
                <a:latin typeface="Cambria"/>
                <a:sym typeface="Wingdings" panose="05000000000000000000" pitchFamily="2" charset="2"/>
              </a:rPr>
              <a:t> </a:t>
            </a:r>
            <a:r>
              <a:rPr lang="it-IT" sz="2400" dirty="0" err="1" smtClean="0">
                <a:latin typeface="Cambria"/>
                <a:sym typeface="Wingdings" panose="05000000000000000000" pitchFamily="2" charset="2"/>
              </a:rPr>
              <a:t>used</a:t>
            </a:r>
            <a:r>
              <a:rPr lang="it-IT" sz="2400" dirty="0" smtClean="0">
                <a:latin typeface="Cambria"/>
                <a:sym typeface="Wingdings" panose="05000000000000000000" pitchFamily="2" charset="2"/>
              </a:rPr>
              <a:t>, </a:t>
            </a:r>
            <a:r>
              <a:rPr lang="it-IT" sz="2400" dirty="0" err="1" smtClean="0">
                <a:latin typeface="Cambria"/>
                <a:sym typeface="Wingdings" panose="05000000000000000000" pitchFamily="2" charset="2"/>
              </a:rPr>
              <a:t>otherwise</a:t>
            </a:r>
            <a:r>
              <a:rPr lang="it-IT" sz="2400" dirty="0" smtClean="0">
                <a:latin typeface="Cambria"/>
                <a:sym typeface="Wingdings" panose="05000000000000000000" pitchFamily="2" charset="2"/>
              </a:rPr>
              <a:t> NIL </a:t>
            </a:r>
            <a:r>
              <a:rPr lang="it-IT" sz="2400" i="1" dirty="0" smtClean="0">
                <a:latin typeface="Cambria"/>
                <a:sym typeface="Wingdings" panose="05000000000000000000" pitchFamily="2" charset="2"/>
              </a:rPr>
              <a:t>(q </a:t>
            </a:r>
            <a:r>
              <a:rPr lang="it-IT" sz="2400" dirty="0" err="1" smtClean="0">
                <a:latin typeface="Cambria"/>
                <a:sym typeface="Wingdings" panose="05000000000000000000" pitchFamily="2" charset="2"/>
              </a:rPr>
              <a:t>is</a:t>
            </a:r>
            <a:r>
              <a:rPr lang="it-IT" sz="2400" dirty="0" smtClean="0">
                <a:latin typeface="Cambria"/>
                <a:sym typeface="Wingdings" panose="05000000000000000000" pitchFamily="2" charset="2"/>
              </a:rPr>
              <a:t> </a:t>
            </a:r>
            <a:r>
              <a:rPr lang="it-IT" sz="2400" dirty="0" err="1" smtClean="0">
                <a:latin typeface="Cambria"/>
                <a:sym typeface="Wingdings" panose="05000000000000000000" pitchFamily="2" charset="2"/>
              </a:rPr>
              <a:t>faulty</a:t>
            </a:r>
            <a:r>
              <a:rPr lang="it-IT" sz="2400" i="1" dirty="0" smtClean="0">
                <a:latin typeface="Cambria"/>
                <a:sym typeface="Wingdings" panose="05000000000000000000" pitchFamily="2" charset="2"/>
              </a:rPr>
              <a:t>)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it-IT" sz="2400" dirty="0" err="1" smtClean="0">
                <a:latin typeface="Cambria"/>
              </a:rPr>
              <a:t>Let</a:t>
            </a:r>
            <a:r>
              <a:rPr lang="it-IT" sz="2400" dirty="0" smtClean="0">
                <a:latin typeface="Cambria"/>
              </a:rPr>
              <a:t> </a:t>
            </a:r>
            <a:r>
              <a:rPr lang="el-GR" sz="2400" dirty="0" smtClean="0">
                <a:latin typeface="Cambria" panose="02040503050406030204" pitchFamily="18" charset="0"/>
              </a:rPr>
              <a:t>δ</a:t>
            </a:r>
            <a:r>
              <a:rPr lang="it-IT" sz="2400" dirty="0" smtClean="0">
                <a:latin typeface="Cambria" panose="02040503050406030204" pitchFamily="18" charset="0"/>
              </a:rPr>
              <a:t> the maximum </a:t>
            </a:r>
            <a:r>
              <a:rPr lang="it-IT" sz="2400" dirty="0" err="1" smtClean="0">
                <a:latin typeface="Cambria" panose="02040503050406030204" pitchFamily="18" charset="0"/>
              </a:rPr>
              <a:t>amount</a:t>
            </a:r>
            <a:r>
              <a:rPr lang="it-IT" sz="2400" dirty="0" smtClean="0">
                <a:latin typeface="Cambria" panose="02040503050406030204" pitchFamily="18" charset="0"/>
              </a:rPr>
              <a:t> by </a:t>
            </a:r>
            <a:r>
              <a:rPr lang="it-IT" sz="2400" dirty="0" err="1" smtClean="0">
                <a:latin typeface="Cambria" panose="02040503050406030204" pitchFamily="18" charset="0"/>
              </a:rPr>
              <a:t>wich</a:t>
            </a:r>
            <a:r>
              <a:rPr lang="it-IT" sz="2400" dirty="0" smtClean="0">
                <a:latin typeface="Cambria" panose="02040503050406030204" pitchFamily="18" charset="0"/>
              </a:rPr>
              <a:t> the </a:t>
            </a:r>
            <a:r>
              <a:rPr lang="it-IT" sz="2400" dirty="0" err="1" smtClean="0">
                <a:latin typeface="Cambria" panose="02040503050406030204" pitchFamily="18" charset="0"/>
              </a:rPr>
              <a:t>values</a:t>
            </a:r>
            <a:r>
              <a:rPr lang="it-IT" sz="2400" dirty="0" smtClean="0">
                <a:latin typeface="Cambria" panose="02040503050406030204" pitchFamily="18" charset="0"/>
              </a:rPr>
              <a:t> </a:t>
            </a:r>
            <a:r>
              <a:rPr lang="it-IT" sz="2400" dirty="0" err="1" smtClean="0">
                <a:latin typeface="Cambria" panose="02040503050406030204" pitchFamily="18" charset="0"/>
              </a:rPr>
              <a:t>may</a:t>
            </a:r>
            <a:r>
              <a:rPr lang="it-IT" sz="2400" dirty="0" smtClean="0">
                <a:latin typeface="Cambria" panose="02040503050406030204" pitchFamily="18" charset="0"/>
              </a:rPr>
              <a:t> </a:t>
            </a:r>
            <a:r>
              <a:rPr lang="it-IT" sz="2400" dirty="0" err="1" smtClean="0">
                <a:latin typeface="Cambria" panose="02040503050406030204" pitchFamily="18" charset="0"/>
              </a:rPr>
              <a:t>disagree</a:t>
            </a:r>
            <a:endParaRPr lang="it-IT" sz="2400" dirty="0" smtClean="0">
              <a:latin typeface="Cambria" panose="02040503050406030204" pitchFamily="18" charset="0"/>
            </a:endParaRPr>
          </a:p>
          <a:p>
            <a:pPr lvl="3">
              <a:buFont typeface="Wingdings" panose="05000000000000000000" pitchFamily="2" charset="2"/>
              <a:buChar char="Ø"/>
            </a:pPr>
            <a:r>
              <a:rPr lang="it-IT" sz="2400" dirty="0" err="1" smtClean="0">
                <a:latin typeface="Cambria" panose="02040503050406030204" pitchFamily="18" charset="0"/>
              </a:rPr>
              <a:t>Any</a:t>
            </a:r>
            <a:r>
              <a:rPr lang="it-IT" sz="2400" dirty="0" smtClean="0">
                <a:latin typeface="Cambria" panose="02040503050406030204" pitchFamily="18" charset="0"/>
              </a:rPr>
              <a:t> </a:t>
            </a:r>
            <a:r>
              <a:rPr lang="it-IT" sz="2400" dirty="0" err="1" smtClean="0">
                <a:latin typeface="Cambria" panose="02040503050406030204" pitchFamily="18" charset="0"/>
              </a:rPr>
              <a:t>value</a:t>
            </a:r>
            <a:r>
              <a:rPr lang="it-IT" sz="2400" dirty="0" smtClean="0">
                <a:latin typeface="Cambria" panose="02040503050406030204" pitchFamily="18" charset="0"/>
              </a:rPr>
              <a:t> </a:t>
            </a:r>
            <a:r>
              <a:rPr lang="it-IT" sz="2400" dirty="0" err="1" smtClean="0">
                <a:latin typeface="Cambria" panose="02040503050406030204" pitchFamily="18" charset="0"/>
              </a:rPr>
              <a:t>greater</a:t>
            </a:r>
            <a:r>
              <a:rPr lang="it-IT" sz="2400" dirty="0" smtClean="0">
                <a:latin typeface="Cambria" panose="02040503050406030204" pitchFamily="18" charset="0"/>
              </a:rPr>
              <a:t> </a:t>
            </a:r>
            <a:r>
              <a:rPr lang="it-IT" sz="2400" dirty="0" err="1" smtClean="0">
                <a:latin typeface="Cambria" panose="02040503050406030204" pitchFamily="18" charset="0"/>
              </a:rPr>
              <a:t>then</a:t>
            </a:r>
            <a:r>
              <a:rPr lang="it-IT" sz="2400" dirty="0" smtClean="0">
                <a:latin typeface="Cambria" panose="02040503050406030204" pitchFamily="18" charset="0"/>
              </a:rPr>
              <a:t> </a:t>
            </a:r>
            <a:r>
              <a:rPr lang="el-GR" sz="2400" dirty="0">
                <a:latin typeface="Cambria" panose="02040503050406030204" pitchFamily="18" charset="0"/>
              </a:rPr>
              <a:t>δ</a:t>
            </a:r>
            <a:r>
              <a:rPr lang="it-IT" sz="2400" dirty="0">
                <a:latin typeface="Cambria" panose="02040503050406030204" pitchFamily="18" charset="0"/>
              </a:rPr>
              <a:t> </a:t>
            </a:r>
            <a:r>
              <a:rPr lang="it-IT" sz="2400" dirty="0" smtClean="0">
                <a:latin typeface="Cambria" panose="02040503050406030204" pitchFamily="18" charset="0"/>
              </a:rPr>
              <a:t>or NIL </a:t>
            </a:r>
            <a:r>
              <a:rPr lang="it-IT" sz="2400" dirty="0" err="1" smtClean="0">
                <a:latin typeface="Cambria" panose="02040503050406030204" pitchFamily="18" charset="0"/>
              </a:rPr>
              <a:t>is</a:t>
            </a:r>
            <a:r>
              <a:rPr lang="it-IT" sz="2400" dirty="0" smtClean="0">
                <a:latin typeface="Cambria" panose="02040503050406030204" pitchFamily="18" charset="0"/>
              </a:rPr>
              <a:t> </a:t>
            </a:r>
            <a:r>
              <a:rPr lang="it-IT" sz="2400" dirty="0" err="1" smtClean="0">
                <a:latin typeface="Cambria" panose="02040503050406030204" pitchFamily="18" charset="0"/>
              </a:rPr>
              <a:t>ignored</a:t>
            </a:r>
            <a:endParaRPr lang="it-IT" sz="2400" dirty="0" smtClean="0">
              <a:latin typeface="Cambria" panose="02040503050406030204" pitchFamily="18" charset="0"/>
            </a:endParaRPr>
          </a:p>
          <a:p>
            <a:pPr lvl="3">
              <a:buFont typeface="Wingdings" panose="05000000000000000000" pitchFamily="2" charset="2"/>
              <a:buChar char="Ø"/>
            </a:pPr>
            <a:r>
              <a:rPr lang="it-IT" sz="2400" i="1" dirty="0" smtClean="0">
                <a:latin typeface="Cambria" panose="02040503050406030204" pitchFamily="18" charset="0"/>
              </a:rPr>
              <a:t>P </a:t>
            </a:r>
            <a:r>
              <a:rPr lang="it-IT" sz="2400" dirty="0" err="1" smtClean="0">
                <a:latin typeface="Cambria" panose="02040503050406030204" pitchFamily="18" charset="0"/>
              </a:rPr>
              <a:t>takes</a:t>
            </a:r>
            <a:r>
              <a:rPr lang="it-IT" sz="2400" dirty="0" smtClean="0">
                <a:latin typeface="Cambria" panose="02040503050406030204" pitchFamily="18" charset="0"/>
              </a:rPr>
              <a:t> the </a:t>
            </a:r>
            <a:r>
              <a:rPr lang="it-IT" sz="2400" dirty="0" err="1" smtClean="0">
                <a:latin typeface="Cambria" panose="02040503050406030204" pitchFamily="18" charset="0"/>
              </a:rPr>
              <a:t>median</a:t>
            </a:r>
            <a:r>
              <a:rPr lang="it-IT" sz="2400" dirty="0" smtClean="0">
                <a:latin typeface="Cambria" panose="02040503050406030204" pitchFamily="18" charset="0"/>
              </a:rPr>
              <a:t> </a:t>
            </a:r>
            <a:r>
              <a:rPr lang="it-IT" sz="2400" dirty="0" err="1" smtClean="0">
                <a:latin typeface="Cambria" panose="02040503050406030204" pitchFamily="18" charset="0"/>
              </a:rPr>
              <a:t>value</a:t>
            </a:r>
            <a:r>
              <a:rPr lang="it-IT" sz="2400" dirty="0" smtClean="0">
                <a:latin typeface="Cambria" panose="02040503050406030204" pitchFamily="18" charset="0"/>
              </a:rPr>
              <a:t> of the </a:t>
            </a:r>
            <a:r>
              <a:rPr lang="it-IT" sz="2400" dirty="0" err="1" smtClean="0">
                <a:latin typeface="Cambria" panose="02040503050406030204" pitchFamily="18" charset="0"/>
              </a:rPr>
              <a:t>remaining</a:t>
            </a:r>
            <a:r>
              <a:rPr lang="it-IT" sz="2400" dirty="0" smtClean="0">
                <a:latin typeface="Cambria" panose="02040503050406030204" pitchFamily="18" charset="0"/>
              </a:rPr>
              <a:t> </a:t>
            </a:r>
            <a:r>
              <a:rPr lang="it-IT" sz="2400" dirty="0" err="1" smtClean="0">
                <a:latin typeface="Cambria" panose="02040503050406030204" pitchFamily="18" charset="0"/>
              </a:rPr>
              <a:t>components</a:t>
            </a:r>
            <a:r>
              <a:rPr lang="it-IT" sz="2400" dirty="0" smtClean="0">
                <a:latin typeface="Cambria" panose="02040503050406030204" pitchFamily="18" charset="0"/>
              </a:rPr>
              <a:t> </a:t>
            </a:r>
            <a:r>
              <a:rPr lang="it-IT" sz="2400" dirty="0" err="1" smtClean="0">
                <a:latin typeface="Cambria" panose="02040503050406030204" pitchFamily="18" charset="0"/>
              </a:rPr>
              <a:t>as</a:t>
            </a:r>
            <a:r>
              <a:rPr lang="it-IT" sz="2400" dirty="0" smtClean="0">
                <a:latin typeface="Cambria" panose="02040503050406030204" pitchFamily="18" charset="0"/>
              </a:rPr>
              <a:t> </a:t>
            </a:r>
            <a:r>
              <a:rPr lang="it-IT" sz="2400" dirty="0" err="1" smtClean="0">
                <a:latin typeface="Cambria" panose="02040503050406030204" pitchFamily="18" charset="0"/>
              </a:rPr>
              <a:t>its</a:t>
            </a:r>
            <a:r>
              <a:rPr lang="it-IT" sz="2400" dirty="0" smtClean="0">
                <a:latin typeface="Cambria" panose="02040503050406030204" pitchFamily="18" charset="0"/>
              </a:rPr>
              <a:t> new </a:t>
            </a:r>
            <a:r>
              <a:rPr lang="it-IT" sz="2400" dirty="0" err="1" smtClean="0">
                <a:latin typeface="Cambria" panose="02040503050406030204" pitchFamily="18" charset="0"/>
              </a:rPr>
              <a:t>value</a:t>
            </a:r>
            <a:endParaRPr lang="it-IT" sz="2400" dirty="0">
              <a:latin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307630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295402" y="381000"/>
            <a:ext cx="9601200" cy="533400"/>
          </a:xfrm>
        </p:spPr>
        <p:txBody>
          <a:bodyPr>
            <a:normAutofit/>
          </a:bodyPr>
          <a:lstStyle/>
          <a:p>
            <a:r>
              <a:rPr lang="it-IT" dirty="0" smtClean="0"/>
              <a:t>Reliability </a:t>
            </a:r>
            <a:r>
              <a:rPr lang="it-IT" dirty="0" err="1" smtClean="0"/>
              <a:t>prediction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/>
              <p:cNvSpPr>
                <a:spLocks noGrp="1"/>
              </p:cNvSpPr>
              <p:nvPr>
                <p:ph idx="1"/>
              </p:nvPr>
            </p:nvSpPr>
            <p:spPr>
              <a:xfrm>
                <a:off x="459476" y="914400"/>
                <a:ext cx="11273051" cy="4997669"/>
              </a:xfrm>
            </p:spPr>
            <p:txBody>
              <a:bodyPr>
                <a:normAutofit/>
              </a:bodyPr>
              <a:lstStyle/>
              <a:p>
                <a:r>
                  <a:rPr lang="it-IT" sz="2400" dirty="0" err="1" smtClean="0">
                    <a:solidFill>
                      <a:srgbClr val="514A40"/>
                    </a:solidFill>
                    <a:latin typeface="Cambria"/>
                  </a:rPr>
                  <a:t>Markov</a:t>
                </a:r>
                <a:r>
                  <a:rPr lang="it-IT" sz="2400" dirty="0" smtClean="0">
                    <a:solidFill>
                      <a:srgbClr val="514A40"/>
                    </a:solidFill>
                    <a:latin typeface="Cambria"/>
                  </a:rPr>
                  <a:t> Model</a:t>
                </a:r>
              </a:p>
              <a:p>
                <a:r>
                  <a:rPr lang="it-IT" sz="2400" dirty="0"/>
                  <a:t>State </a:t>
                </a:r>
                <a:r>
                  <a:rPr lang="it-IT" sz="2400" dirty="0" err="1"/>
                  <a:t>labeled</a:t>
                </a:r>
                <a:r>
                  <a:rPr lang="it-IT" sz="2400" dirty="0"/>
                  <a:t> by </a:t>
                </a:r>
                <a:r>
                  <a:rPr lang="it-IT" sz="2400" dirty="0" err="1"/>
                  <a:t>triplet</a:t>
                </a:r>
                <a:r>
                  <a:rPr lang="it-IT" sz="2400" dirty="0"/>
                  <a:t> </a:t>
                </a:r>
                <a:r>
                  <a:rPr lang="it-IT" sz="2400" i="1" dirty="0"/>
                  <a:t>(</a:t>
                </a:r>
                <a:r>
                  <a:rPr lang="it-IT" sz="2400" i="1" dirty="0" err="1"/>
                  <a:t>h,d,f</a:t>
                </a:r>
                <a:r>
                  <a:rPr lang="it-IT" sz="2400" i="1" dirty="0"/>
                  <a:t>) </a:t>
                </a:r>
                <a:r>
                  <a:rPr lang="it-IT" sz="2400" dirty="0"/>
                  <a:t> </a:t>
                </a:r>
                <a:r>
                  <a:rPr lang="it-IT" sz="2400" dirty="0" err="1"/>
                  <a:t>where</a:t>
                </a:r>
                <a:r>
                  <a:rPr lang="it-IT" sz="2400" dirty="0"/>
                  <a:t> </a:t>
                </a:r>
                <a:r>
                  <a:rPr lang="it-IT" sz="2400" i="1" dirty="0"/>
                  <a:t>h</a:t>
                </a:r>
                <a:r>
                  <a:rPr lang="it-IT" sz="2400" dirty="0"/>
                  <a:t> = </a:t>
                </a:r>
                <a:r>
                  <a:rPr lang="it-IT" sz="2400" dirty="0" err="1"/>
                  <a:t>number</a:t>
                </a:r>
                <a:r>
                  <a:rPr lang="it-IT" sz="2400" dirty="0"/>
                  <a:t> of </a:t>
                </a:r>
                <a:r>
                  <a:rPr lang="it-IT" sz="2400" dirty="0" err="1"/>
                  <a:t>detected</a:t>
                </a:r>
                <a:r>
                  <a:rPr lang="it-IT" sz="2400" dirty="0"/>
                  <a:t> </a:t>
                </a:r>
                <a:r>
                  <a:rPr lang="it-IT" sz="2400" dirty="0" err="1"/>
                  <a:t>failures</a:t>
                </a:r>
                <a:r>
                  <a:rPr lang="it-IT" sz="2400" dirty="0"/>
                  <a:t> </a:t>
                </a:r>
                <a:r>
                  <a:rPr lang="it-IT" sz="2400" dirty="0" err="1"/>
                  <a:t>handled</a:t>
                </a:r>
                <a:r>
                  <a:rPr lang="it-IT" sz="2400" dirty="0"/>
                  <a:t> by </a:t>
                </a:r>
                <a:r>
                  <a:rPr lang="it-IT" sz="2400" dirty="0" err="1"/>
                  <a:t>reconfiguration</a:t>
                </a:r>
                <a:r>
                  <a:rPr lang="it-IT" sz="2400" dirty="0"/>
                  <a:t>, </a:t>
                </a:r>
                <a:r>
                  <a:rPr lang="it-IT" sz="2400" i="1" dirty="0"/>
                  <a:t>d</a:t>
                </a:r>
                <a:r>
                  <a:rPr lang="it-IT" sz="2400" dirty="0"/>
                  <a:t> = </a:t>
                </a:r>
                <a:r>
                  <a:rPr lang="it-IT" sz="2400" dirty="0" err="1"/>
                  <a:t>number</a:t>
                </a:r>
                <a:r>
                  <a:rPr lang="it-IT" sz="2400" dirty="0"/>
                  <a:t> of </a:t>
                </a:r>
                <a:r>
                  <a:rPr lang="it-IT" sz="2400" dirty="0" err="1"/>
                  <a:t>failures</a:t>
                </a:r>
                <a:r>
                  <a:rPr lang="it-IT" sz="2400" dirty="0"/>
                  <a:t> </a:t>
                </a:r>
                <a:r>
                  <a:rPr lang="it-IT" sz="2400" dirty="0" err="1"/>
                  <a:t>detected</a:t>
                </a:r>
                <a:r>
                  <a:rPr lang="it-IT" sz="2400" dirty="0"/>
                  <a:t>, </a:t>
                </a:r>
                <a:r>
                  <a:rPr lang="it-IT" sz="2400" i="1" dirty="0"/>
                  <a:t>f </a:t>
                </a:r>
                <a:r>
                  <a:rPr lang="it-IT" sz="2400" dirty="0"/>
                  <a:t>= </a:t>
                </a:r>
                <a:r>
                  <a:rPr lang="it-IT" sz="2400" dirty="0" err="1"/>
                  <a:t>number</a:t>
                </a:r>
                <a:r>
                  <a:rPr lang="it-IT" sz="2400" dirty="0"/>
                  <a:t> of </a:t>
                </a:r>
                <a:r>
                  <a:rPr lang="it-IT" sz="2400" dirty="0" err="1"/>
                  <a:t>failures</a:t>
                </a:r>
                <a:r>
                  <a:rPr lang="it-IT" sz="2400" dirty="0"/>
                  <a:t> </a:t>
                </a:r>
                <a:r>
                  <a:rPr lang="it-IT" sz="2400" dirty="0" err="1"/>
                  <a:t>occurred</a:t>
                </a:r>
                <a:endParaRPr lang="it-IT" sz="2400" i="1" dirty="0"/>
              </a:p>
              <a:p>
                <a:r>
                  <a:rPr lang="it-IT" sz="2400" dirty="0" err="1" smtClean="0">
                    <a:solidFill>
                      <a:srgbClr val="514A40"/>
                    </a:solidFill>
                    <a:latin typeface="Cambria"/>
                  </a:rPr>
                  <a:t>Transitions</a:t>
                </a:r>
                <a:r>
                  <a:rPr lang="it-IT" sz="2400" dirty="0" smtClean="0">
                    <a:solidFill>
                      <a:srgbClr val="514A40"/>
                    </a:solidFill>
                    <a:latin typeface="Cambria"/>
                  </a:rPr>
                  <a:t> </a:t>
                </a:r>
                <a:r>
                  <a:rPr lang="it-IT" sz="2400" dirty="0" err="1" smtClean="0">
                    <a:solidFill>
                      <a:srgbClr val="514A40"/>
                    </a:solidFill>
                    <a:latin typeface="Cambria"/>
                  </a:rPr>
                  <a:t>caused</a:t>
                </a:r>
                <a:r>
                  <a:rPr lang="it-IT" sz="2400" dirty="0" smtClean="0">
                    <a:solidFill>
                      <a:srgbClr val="514A40"/>
                    </a:solidFill>
                    <a:latin typeface="Cambria"/>
                  </a:rPr>
                  <a:t> by:</a:t>
                </a:r>
              </a:p>
              <a:p>
                <a:pPr lvl="1"/>
                <a:r>
                  <a:rPr lang="it-IT" sz="2200" dirty="0" smtClean="0">
                    <a:solidFill>
                      <a:srgbClr val="514A40"/>
                    </a:solidFill>
                    <a:latin typeface="Cambria"/>
                  </a:rPr>
                  <a:t>Fault </a:t>
                </a:r>
                <a:r>
                  <a:rPr lang="it-IT" sz="2200" dirty="0" err="1" smtClean="0">
                    <a:solidFill>
                      <a:srgbClr val="514A40"/>
                    </a:solidFill>
                    <a:latin typeface="Cambria"/>
                  </a:rPr>
                  <a:t>occurrance</a:t>
                </a:r>
                <a:endParaRPr lang="it-IT" sz="2200" dirty="0" smtClean="0">
                  <a:solidFill>
                    <a:srgbClr val="514A40"/>
                  </a:solidFill>
                  <a:latin typeface="Cambria"/>
                </a:endParaRPr>
              </a:p>
              <a:p>
                <a:pPr lvl="1"/>
                <a:r>
                  <a:rPr lang="it-IT" sz="2200" dirty="0" smtClean="0">
                    <a:solidFill>
                      <a:srgbClr val="514A40"/>
                    </a:solidFill>
                    <a:latin typeface="Cambria"/>
                  </a:rPr>
                  <a:t>Fault </a:t>
                </a:r>
                <a:r>
                  <a:rPr lang="it-IT" sz="2200" dirty="0" err="1" smtClean="0">
                    <a:solidFill>
                      <a:srgbClr val="514A40"/>
                    </a:solidFill>
                    <a:latin typeface="Cambria"/>
                  </a:rPr>
                  <a:t>detection</a:t>
                </a:r>
                <a:endParaRPr lang="it-IT" sz="2200" dirty="0" smtClean="0">
                  <a:solidFill>
                    <a:srgbClr val="514A40"/>
                  </a:solidFill>
                  <a:latin typeface="Cambria"/>
                </a:endParaRPr>
              </a:p>
              <a:p>
                <a:pPr lvl="1"/>
                <a:r>
                  <a:rPr lang="it-IT" sz="2200" dirty="0" smtClean="0">
                    <a:solidFill>
                      <a:srgbClr val="514A40"/>
                    </a:solidFill>
                    <a:latin typeface="Cambria"/>
                  </a:rPr>
                  <a:t>Fault </a:t>
                </a:r>
                <a:r>
                  <a:rPr lang="it-IT" sz="2200" dirty="0" err="1" smtClean="0">
                    <a:solidFill>
                      <a:srgbClr val="514A40"/>
                    </a:solidFill>
                    <a:latin typeface="Cambria"/>
                  </a:rPr>
                  <a:t>handling</a:t>
                </a:r>
                <a:endParaRPr lang="it-IT" sz="2200" dirty="0" smtClean="0">
                  <a:solidFill>
                    <a:srgbClr val="514A40"/>
                  </a:solidFill>
                  <a:latin typeface="Cambria"/>
                </a:endParaRPr>
              </a:p>
              <a:p>
                <a:r>
                  <a:rPr lang="it-IT" sz="2400" dirty="0" smtClean="0">
                    <a:solidFill>
                      <a:srgbClr val="514A40"/>
                    </a:solidFill>
                    <a:latin typeface="Cambria"/>
                  </a:rPr>
                  <a:t>Hardware fault, </a:t>
                </a:r>
                <a:r>
                  <a:rPr lang="it-IT" sz="2400" dirty="0" err="1" smtClean="0">
                    <a:solidFill>
                      <a:srgbClr val="514A40"/>
                    </a:solidFill>
                    <a:latin typeface="Cambria"/>
                  </a:rPr>
                  <a:t>transient</a:t>
                </a:r>
                <a:r>
                  <a:rPr lang="it-IT" sz="2400" dirty="0" smtClean="0">
                    <a:solidFill>
                      <a:srgbClr val="514A40"/>
                    </a:solidFill>
                    <a:latin typeface="Cambria"/>
                  </a:rPr>
                  <a:t> </a:t>
                </a:r>
                <a:r>
                  <a:rPr lang="it-IT" sz="2400" dirty="0" err="1" smtClean="0">
                    <a:solidFill>
                      <a:srgbClr val="514A40"/>
                    </a:solidFill>
                    <a:latin typeface="Cambria"/>
                  </a:rPr>
                  <a:t>faults</a:t>
                </a:r>
                <a:r>
                  <a:rPr lang="it-IT" sz="2400" dirty="0" smtClean="0">
                    <a:solidFill>
                      <a:srgbClr val="514A40"/>
                    </a:solidFill>
                    <a:latin typeface="Cambria"/>
                  </a:rPr>
                  <a:t> assume </a:t>
                </a:r>
                <a:r>
                  <a:rPr lang="it-IT" sz="2400" dirty="0" err="1" smtClean="0">
                    <a:solidFill>
                      <a:srgbClr val="514A40"/>
                    </a:solidFill>
                    <a:latin typeface="Cambria"/>
                  </a:rPr>
                  <a:t>exponential</a:t>
                </a:r>
                <a:r>
                  <a:rPr lang="it-IT" sz="2400" dirty="0" smtClean="0">
                    <a:solidFill>
                      <a:srgbClr val="514A40"/>
                    </a:solidFill>
                    <a:latin typeface="Cambria"/>
                  </a:rPr>
                  <a:t> </a:t>
                </a:r>
                <a:r>
                  <a:rPr lang="it-IT" sz="2400" dirty="0" err="1" smtClean="0">
                    <a:solidFill>
                      <a:srgbClr val="514A40"/>
                    </a:solidFill>
                    <a:latin typeface="Cambria"/>
                  </a:rPr>
                  <a:t>distributions</a:t>
                </a:r>
                <a:endParaRPr lang="it-IT" sz="2400" dirty="0" smtClean="0">
                  <a:solidFill>
                    <a:srgbClr val="514A40"/>
                  </a:solidFill>
                  <a:latin typeface="Cambria"/>
                </a:endParaRPr>
              </a:p>
              <a:p>
                <a:pPr lvl="1"/>
                <a:r>
                  <a:rPr lang="it-IT" sz="2200" dirty="0" smtClean="0">
                    <a:solidFill>
                      <a:srgbClr val="514A40"/>
                    </a:solidFill>
                    <a:latin typeface="Cambria"/>
                  </a:rPr>
                  <a:t>Executive </a:t>
                </a:r>
                <a:r>
                  <a:rPr lang="it-IT" sz="2200" dirty="0" err="1" smtClean="0">
                    <a:solidFill>
                      <a:srgbClr val="514A40"/>
                    </a:solidFill>
                    <a:latin typeface="Cambria"/>
                  </a:rPr>
                  <a:t>system</a:t>
                </a:r>
                <a:r>
                  <a:rPr lang="it-IT" sz="2200" dirty="0" smtClean="0">
                    <a:solidFill>
                      <a:srgbClr val="514A40"/>
                    </a:solidFill>
                    <a:latin typeface="Cambria"/>
                  </a:rPr>
                  <a:t> </a:t>
                </a:r>
                <a:r>
                  <a:rPr lang="it-IT" sz="2200" dirty="0" err="1" smtClean="0">
                    <a:solidFill>
                      <a:srgbClr val="514A40"/>
                    </a:solidFill>
                    <a:latin typeface="Cambria"/>
                  </a:rPr>
                  <a:t>considers</a:t>
                </a:r>
                <a:r>
                  <a:rPr lang="it-IT" sz="2200" dirty="0" smtClean="0">
                    <a:solidFill>
                      <a:srgbClr val="514A40"/>
                    </a:solidFill>
                    <a:latin typeface="Cambria"/>
                  </a:rPr>
                  <a:t> </a:t>
                </a:r>
                <a:r>
                  <a:rPr lang="it-IT" sz="2200" dirty="0" err="1" smtClean="0">
                    <a:solidFill>
                      <a:srgbClr val="514A40"/>
                    </a:solidFill>
                    <a:latin typeface="Cambria"/>
                  </a:rPr>
                  <a:t>unit</a:t>
                </a:r>
                <a:r>
                  <a:rPr lang="it-IT" sz="2200" dirty="0" smtClean="0">
                    <a:solidFill>
                      <a:srgbClr val="514A40"/>
                    </a:solidFill>
                    <a:latin typeface="Cambria"/>
                  </a:rPr>
                  <a:t> </a:t>
                </a:r>
                <a:r>
                  <a:rPr lang="it-IT" sz="2200" dirty="0" err="1" smtClean="0">
                    <a:solidFill>
                      <a:srgbClr val="514A40"/>
                    </a:solidFill>
                    <a:latin typeface="Cambria"/>
                  </a:rPr>
                  <a:t>faulty</a:t>
                </a:r>
                <a:r>
                  <a:rPr lang="it-IT" sz="2200" dirty="0" smtClean="0">
                    <a:solidFill>
                      <a:srgbClr val="514A40"/>
                    </a:solidFill>
                    <a:latin typeface="Cambria"/>
                  </a:rPr>
                  <a:t> </a:t>
                </a:r>
                <a:r>
                  <a:rPr lang="it-IT" sz="2200" dirty="0" err="1" smtClean="0">
                    <a:solidFill>
                      <a:srgbClr val="514A40"/>
                    </a:solidFill>
                    <a:latin typeface="Cambria"/>
                  </a:rPr>
                  <a:t>only</a:t>
                </a:r>
                <a:r>
                  <a:rPr lang="it-IT" sz="2200" dirty="0" smtClean="0">
                    <a:solidFill>
                      <a:srgbClr val="514A40"/>
                    </a:solidFill>
                    <a:latin typeface="Cambria"/>
                  </a:rPr>
                  <a:t> </a:t>
                </a:r>
                <a:r>
                  <a:rPr lang="it-IT" sz="2200" dirty="0" err="1" smtClean="0">
                    <a:solidFill>
                      <a:srgbClr val="514A40"/>
                    </a:solidFill>
                    <a:latin typeface="Cambria"/>
                  </a:rPr>
                  <a:t>after</a:t>
                </a:r>
                <a:r>
                  <a:rPr lang="it-IT" sz="2200" dirty="0" smtClean="0">
                    <a:solidFill>
                      <a:srgbClr val="514A40"/>
                    </a:solidFill>
                    <a:latin typeface="Cambria"/>
                  </a:rPr>
                  <a:t> multiple </a:t>
                </a:r>
                <a:r>
                  <a:rPr lang="it-IT" sz="2200" dirty="0" err="1" smtClean="0">
                    <a:solidFill>
                      <a:srgbClr val="514A40"/>
                    </a:solidFill>
                    <a:latin typeface="Cambria"/>
                  </a:rPr>
                  <a:t>transient</a:t>
                </a:r>
                <a:r>
                  <a:rPr lang="it-IT" sz="2200" dirty="0" smtClean="0">
                    <a:solidFill>
                      <a:srgbClr val="514A40"/>
                    </a:solidFill>
                    <a:latin typeface="Cambria"/>
                  </a:rPr>
                  <a:t> fault</a:t>
                </a:r>
              </a:p>
              <a:p>
                <a:pPr lvl="1"/>
                <a:r>
                  <a:rPr lang="it-IT" sz="2200" dirty="0" err="1" smtClean="0">
                    <a:solidFill>
                      <a:srgbClr val="514A40"/>
                    </a:solidFill>
                    <a:latin typeface="Cambria"/>
                  </a:rPr>
                  <a:t>Fail</a:t>
                </a:r>
                <a:r>
                  <a:rPr lang="it-IT" sz="2200" dirty="0" smtClean="0">
                    <a:solidFill>
                      <a:srgbClr val="514A40"/>
                    </a:solidFill>
                    <a:latin typeface="Cambria"/>
                  </a:rPr>
                  <a:t> </a:t>
                </a:r>
                <a:r>
                  <a:rPr lang="it-IT" sz="2200" dirty="0" err="1" smtClean="0">
                    <a:solidFill>
                      <a:srgbClr val="514A40"/>
                    </a:solidFill>
                    <a:latin typeface="Cambria"/>
                  </a:rPr>
                  <a:t>rates</a:t>
                </a:r>
                <a:r>
                  <a:rPr lang="it-IT" sz="2200" dirty="0" smtClean="0">
                    <a:solidFill>
                      <a:srgbClr val="514A40"/>
                    </a:solidFill>
                    <a:latin typeface="Cambria"/>
                  </a:rPr>
                  <a:t>: processors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sz="2200" b="0" i="1" smtClean="0">
                            <a:solidFill>
                              <a:srgbClr val="514A4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2200" i="1">
                            <a:solidFill>
                              <a:srgbClr val="514A40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it-IT" sz="2200" b="0" i="1" smtClean="0">
                            <a:solidFill>
                              <a:srgbClr val="514A40"/>
                            </a:solidFill>
                            <a:latin typeface="Cambria Math" panose="02040503050406030204" pitchFamily="18" charset="0"/>
                          </a:rPr>
                          <m:t>−4</m:t>
                        </m:r>
                      </m:sup>
                    </m:sSup>
                  </m:oMath>
                </a14:m>
                <a:r>
                  <a:rPr lang="it-IT" sz="2200" dirty="0" smtClean="0">
                    <a:latin typeface="Cambria"/>
                  </a:rPr>
                  <a:t> per hour, </a:t>
                </a:r>
                <a:r>
                  <a:rPr lang="it-IT" sz="2200" dirty="0" err="1" smtClean="0">
                    <a:latin typeface="Cambria"/>
                  </a:rPr>
                  <a:t>busses</a:t>
                </a:r>
                <a:r>
                  <a:rPr lang="it-IT" sz="2200" dirty="0" smtClean="0">
                    <a:latin typeface="Cambria"/>
                  </a:rPr>
                  <a:t>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sz="22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22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it-IT" sz="2200" b="0" i="1" smtClean="0">
                            <a:latin typeface="Cambria Math" panose="02040503050406030204" pitchFamily="18" charset="0"/>
                          </a:rPr>
                          <m:t>−5</m:t>
                        </m:r>
                      </m:sup>
                    </m:sSup>
                  </m:oMath>
                </a14:m>
                <a:r>
                  <a:rPr lang="it-IT" sz="2200" dirty="0" smtClean="0">
                    <a:latin typeface="Cambria"/>
                  </a:rPr>
                  <a:t> per hour</a:t>
                </a:r>
              </a:p>
            </p:txBody>
          </p:sp>
        </mc:Choice>
        <mc:Fallback xmlns="">
          <p:sp>
            <p:nvSpPr>
              <p:cNvPr id="3" name="Segnaposto contenut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9476" y="914400"/>
                <a:ext cx="11273051" cy="4997669"/>
              </a:xfrm>
              <a:blipFill rotWithShape="0">
                <a:blip r:embed="rId3"/>
                <a:stretch>
                  <a:fillRect l="-270" t="-170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95868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295402" y="381000"/>
            <a:ext cx="9601200" cy="533400"/>
          </a:xfrm>
        </p:spPr>
        <p:txBody>
          <a:bodyPr>
            <a:normAutofit/>
          </a:bodyPr>
          <a:lstStyle/>
          <a:p>
            <a:r>
              <a:rPr lang="it-IT" dirty="0" smtClean="0"/>
              <a:t>Reliability </a:t>
            </a:r>
            <a:r>
              <a:rPr lang="it-IT" dirty="0" err="1" smtClean="0"/>
              <a:t>prediction</a:t>
            </a:r>
            <a:endParaRPr lang="en-GB" dirty="0"/>
          </a:p>
        </p:txBody>
      </p:sp>
      <p:pic>
        <p:nvPicPr>
          <p:cNvPr id="4" name="Segnaposto contenuto 3"/>
          <p:cNvPicPr>
            <a:picLocks noGrp="1" noChangeAspect="1"/>
          </p:cNvPicPr>
          <p:nvPr>
            <p:ph idx="1"/>
          </p:nvPr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2" y="1293398"/>
            <a:ext cx="4210050" cy="3762375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ttangolo 6"/>
              <p:cNvSpPr/>
              <p:nvPr/>
            </p:nvSpPr>
            <p:spPr>
              <a:xfrm>
                <a:off x="5883139" y="2131222"/>
                <a:ext cx="6014000" cy="208672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74306" lvl="0" indent="-228589" defTabSz="914354">
                  <a:lnSpc>
                    <a:spcPct val="90000"/>
                  </a:lnSpc>
                  <a:spcBef>
                    <a:spcPts val="1800"/>
                  </a:spcBef>
                  <a:buClr>
                    <a:srgbClr val="A85229"/>
                  </a:buClr>
                  <a:buFont typeface="Arial" pitchFamily="34" charset="0"/>
                  <a:buChar char="•"/>
                </a:pPr>
                <a:r>
                  <a:rPr lang="it-IT" sz="2400" dirty="0" smtClean="0">
                    <a:solidFill>
                      <a:srgbClr val="514A40"/>
                    </a:solidFill>
                  </a:rPr>
                  <a:t>Exhaustion of </a:t>
                </a:r>
                <a:r>
                  <a:rPr lang="it-IT" sz="2400" dirty="0" err="1" smtClean="0">
                    <a:solidFill>
                      <a:srgbClr val="514A40"/>
                    </a:solidFill>
                  </a:rPr>
                  <a:t>spares</a:t>
                </a:r>
                <a:r>
                  <a:rPr lang="it-IT" sz="2400" dirty="0" smtClean="0">
                    <a:solidFill>
                      <a:srgbClr val="514A40"/>
                    </a:solidFill>
                  </a:rPr>
                  <a:t> = </a:t>
                </a:r>
                <a14:m>
                  <m:oMath xmlns:m="http://schemas.openxmlformats.org/officeDocument/2006/math">
                    <m:r>
                      <a:rPr lang="it-IT" sz="2400" b="0" i="1" smtClean="0">
                        <a:solidFill>
                          <a:srgbClr val="514A40"/>
                        </a:solidFill>
                        <a:latin typeface="Cambria Math" panose="02040503050406030204" pitchFamily="18" charset="0"/>
                      </a:rPr>
                      <m:t>5∗</m:t>
                    </m:r>
                    <m:sSup>
                      <m:sSupPr>
                        <m:ctrlPr>
                          <a:rPr lang="it-IT" sz="2400" b="0" i="1" smtClean="0">
                            <a:solidFill>
                              <a:srgbClr val="514A4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2400" b="0" i="1" smtClean="0">
                            <a:solidFill>
                              <a:srgbClr val="514A40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it-IT" sz="2400" b="0" i="1" smtClean="0">
                            <a:solidFill>
                              <a:srgbClr val="514A40"/>
                            </a:solidFill>
                            <a:latin typeface="Cambria Math" panose="02040503050406030204" pitchFamily="18" charset="0"/>
                          </a:rPr>
                          <m:t>−12</m:t>
                        </m:r>
                      </m:sup>
                    </m:sSup>
                  </m:oMath>
                </a14:m>
                <a:endParaRPr lang="it-IT" sz="2200" dirty="0" smtClean="0">
                  <a:solidFill>
                    <a:srgbClr val="514A40"/>
                  </a:solidFill>
                </a:endParaRPr>
              </a:p>
              <a:p>
                <a:pPr marL="274306" indent="-228589" defTabSz="914354">
                  <a:lnSpc>
                    <a:spcPct val="90000"/>
                  </a:lnSpc>
                  <a:spcBef>
                    <a:spcPts val="1800"/>
                  </a:spcBef>
                  <a:buClr>
                    <a:srgbClr val="A85229"/>
                  </a:buClr>
                  <a:buFont typeface="Arial" pitchFamily="34" charset="0"/>
                  <a:buChar char="•"/>
                </a:pPr>
                <a:r>
                  <a:rPr lang="it-IT" sz="2400" dirty="0" smtClean="0">
                    <a:solidFill>
                      <a:srgbClr val="514A40"/>
                    </a:solidFill>
                  </a:rPr>
                  <a:t>Double </a:t>
                </a:r>
                <a:r>
                  <a:rPr lang="it-IT" sz="2400" dirty="0" err="1" smtClean="0">
                    <a:solidFill>
                      <a:srgbClr val="514A40"/>
                    </a:solidFill>
                  </a:rPr>
                  <a:t>faults</a:t>
                </a:r>
                <a:r>
                  <a:rPr lang="it-IT" sz="2400" dirty="0" smtClean="0">
                    <a:solidFill>
                      <a:srgbClr val="514A40"/>
                    </a:solidFill>
                  </a:rPr>
                  <a:t> (t = 100ms) = </a:t>
                </a:r>
                <a14:m>
                  <m:oMath xmlns:m="http://schemas.openxmlformats.org/officeDocument/2006/math">
                    <m:r>
                      <a:rPr lang="it-IT" sz="2400" i="1" dirty="0" smtClean="0">
                        <a:solidFill>
                          <a:srgbClr val="514A40"/>
                        </a:solidFill>
                        <a:latin typeface="Cambria Math" panose="02040503050406030204" pitchFamily="18" charset="0"/>
                      </a:rPr>
                      <m:t>7</m:t>
                    </m:r>
                    <m:r>
                      <a:rPr lang="it-IT" sz="2400" i="1">
                        <a:solidFill>
                          <a:srgbClr val="514A40"/>
                        </a:solidFill>
                        <a:latin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it-IT" sz="2400" i="1">
                            <a:solidFill>
                              <a:srgbClr val="514A4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2400" i="1">
                            <a:solidFill>
                              <a:srgbClr val="514A40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it-IT" sz="2400" i="1">
                            <a:solidFill>
                              <a:srgbClr val="514A4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  <m:r>
                          <a:rPr lang="it-IT" sz="2400" b="0" i="1" smtClean="0">
                            <a:solidFill>
                              <a:srgbClr val="514A4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endParaRPr lang="it-IT" sz="2400" dirty="0" smtClean="0">
                  <a:solidFill>
                    <a:srgbClr val="514A40"/>
                  </a:solidFill>
                </a:endParaRPr>
              </a:p>
              <a:p>
                <a:pPr marL="274306" indent="-228589" defTabSz="914354">
                  <a:lnSpc>
                    <a:spcPct val="90000"/>
                  </a:lnSpc>
                  <a:spcBef>
                    <a:spcPts val="1800"/>
                  </a:spcBef>
                  <a:buClr>
                    <a:srgbClr val="A85229"/>
                  </a:buClr>
                  <a:buFont typeface="Arial" pitchFamily="34" charset="0"/>
                  <a:buChar char="•"/>
                </a:pPr>
                <a:r>
                  <a:rPr lang="it-IT" sz="2400" dirty="0">
                    <a:solidFill>
                      <a:srgbClr val="514A40"/>
                    </a:solidFill>
                  </a:rPr>
                  <a:t>Double </a:t>
                </a:r>
                <a:r>
                  <a:rPr lang="it-IT" sz="2400" dirty="0" err="1">
                    <a:solidFill>
                      <a:srgbClr val="514A40"/>
                    </a:solidFill>
                  </a:rPr>
                  <a:t>faults</a:t>
                </a:r>
                <a:r>
                  <a:rPr lang="it-IT" sz="2400" dirty="0">
                    <a:solidFill>
                      <a:srgbClr val="514A40"/>
                    </a:solidFill>
                  </a:rPr>
                  <a:t> (t = </a:t>
                </a:r>
                <a:r>
                  <a:rPr lang="it-IT" sz="2400" dirty="0" smtClean="0">
                    <a:solidFill>
                      <a:srgbClr val="514A40"/>
                    </a:solidFill>
                  </a:rPr>
                  <a:t>1s</a:t>
                </a:r>
                <a:r>
                  <a:rPr lang="it-IT" sz="2400" dirty="0">
                    <a:solidFill>
                      <a:srgbClr val="514A40"/>
                    </a:solidFill>
                  </a:rPr>
                  <a:t>) = </a:t>
                </a:r>
                <a14:m>
                  <m:oMath xmlns:m="http://schemas.openxmlformats.org/officeDocument/2006/math">
                    <m:r>
                      <a:rPr lang="it-IT" sz="2400" i="1" dirty="0">
                        <a:solidFill>
                          <a:srgbClr val="514A40"/>
                        </a:solidFill>
                        <a:latin typeface="Cambria Math" panose="02040503050406030204" pitchFamily="18" charset="0"/>
                      </a:rPr>
                      <m:t>7</m:t>
                    </m:r>
                    <m:r>
                      <a:rPr lang="it-IT" sz="2400" i="1">
                        <a:solidFill>
                          <a:srgbClr val="514A40"/>
                        </a:solidFill>
                        <a:latin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it-IT" sz="2400" i="1">
                            <a:solidFill>
                              <a:srgbClr val="514A4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2400" i="1">
                            <a:solidFill>
                              <a:srgbClr val="514A40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it-IT" sz="2400" i="1">
                            <a:solidFill>
                              <a:srgbClr val="514A4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  <m:r>
                          <a:rPr lang="it-IT" sz="2400" b="0" i="1" smtClean="0">
                            <a:solidFill>
                              <a:srgbClr val="514A4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endParaRPr lang="it-IT" sz="2400" dirty="0">
                  <a:solidFill>
                    <a:srgbClr val="514A40"/>
                  </a:solidFill>
                </a:endParaRPr>
              </a:p>
              <a:p>
                <a:pPr marL="274306" lvl="0" indent="-228589" defTabSz="914354">
                  <a:lnSpc>
                    <a:spcPct val="90000"/>
                  </a:lnSpc>
                  <a:spcBef>
                    <a:spcPts val="1800"/>
                  </a:spcBef>
                  <a:buClr>
                    <a:srgbClr val="A85229"/>
                  </a:buClr>
                  <a:buFont typeface="Arial" pitchFamily="34" charset="0"/>
                  <a:buChar char="•"/>
                </a:pPr>
                <a:endParaRPr lang="it-IT" sz="2200" dirty="0" smtClean="0">
                  <a:solidFill>
                    <a:srgbClr val="514A40"/>
                  </a:solidFill>
                </a:endParaRPr>
              </a:p>
            </p:txBody>
          </p:sp>
        </mc:Choice>
        <mc:Fallback xmlns="">
          <p:sp>
            <p:nvSpPr>
              <p:cNvPr id="7" name="Rettangolo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3139" y="2131222"/>
                <a:ext cx="6014000" cy="2086725"/>
              </a:xfrm>
              <a:prstGeom prst="rect">
                <a:avLst/>
              </a:prstGeom>
              <a:blipFill rotWithShape="0">
                <a:blip r:embed="rId4"/>
                <a:stretch>
                  <a:fillRect l="-507" t="-409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24735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295402" y="381000"/>
            <a:ext cx="9601200" cy="533400"/>
          </a:xfrm>
        </p:spPr>
        <p:txBody>
          <a:bodyPr>
            <a:normAutofit/>
          </a:bodyPr>
          <a:lstStyle/>
          <a:p>
            <a:r>
              <a:rPr lang="it-IT" dirty="0" smtClean="0"/>
              <a:t>The </a:t>
            </a:r>
            <a:r>
              <a:rPr lang="it-IT" dirty="0" err="1" smtClean="0"/>
              <a:t>Sift</a:t>
            </a:r>
            <a:r>
              <a:rPr lang="it-IT" dirty="0" smtClean="0"/>
              <a:t> hardware</a:t>
            </a:r>
            <a:endParaRPr lang="en-GB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9476" y="914400"/>
            <a:ext cx="11273051" cy="4997669"/>
          </a:xfrm>
        </p:spPr>
        <p:txBody>
          <a:bodyPr>
            <a:normAutofit/>
          </a:bodyPr>
          <a:lstStyle/>
          <a:p>
            <a:r>
              <a:rPr lang="it-IT" sz="2400" dirty="0" smtClean="0">
                <a:latin typeface="Cambria"/>
              </a:rPr>
              <a:t>SIFT </a:t>
            </a:r>
            <a:r>
              <a:rPr lang="it-IT" sz="2400" dirty="0" err="1" smtClean="0">
                <a:latin typeface="Cambria"/>
              </a:rPr>
              <a:t>system</a:t>
            </a:r>
            <a:r>
              <a:rPr lang="it-IT" sz="2400" dirty="0" smtClean="0">
                <a:latin typeface="Cambria"/>
              </a:rPr>
              <a:t> </a:t>
            </a:r>
            <a:r>
              <a:rPr lang="it-IT" sz="2400" dirty="0" err="1" smtClean="0">
                <a:latin typeface="Cambria"/>
              </a:rPr>
              <a:t>attempts</a:t>
            </a:r>
            <a:r>
              <a:rPr lang="it-IT" sz="2400" dirty="0" smtClean="0">
                <a:latin typeface="Cambria"/>
              </a:rPr>
              <a:t> to use standard </a:t>
            </a:r>
            <a:r>
              <a:rPr lang="it-IT" sz="2400" dirty="0" err="1" smtClean="0">
                <a:latin typeface="Cambria"/>
              </a:rPr>
              <a:t>units</a:t>
            </a:r>
            <a:r>
              <a:rPr lang="it-IT" sz="2400" dirty="0" smtClean="0">
                <a:latin typeface="Cambria"/>
              </a:rPr>
              <a:t> </a:t>
            </a:r>
            <a:r>
              <a:rPr lang="it-IT" sz="2400" dirty="0" err="1" smtClean="0">
                <a:latin typeface="Cambria"/>
              </a:rPr>
              <a:t>whenever</a:t>
            </a:r>
            <a:r>
              <a:rPr lang="it-IT" sz="2400" dirty="0" smtClean="0">
                <a:latin typeface="Cambria"/>
              </a:rPr>
              <a:t> </a:t>
            </a:r>
            <a:r>
              <a:rPr lang="it-IT" sz="2400" dirty="0" err="1" smtClean="0">
                <a:latin typeface="Cambria"/>
              </a:rPr>
              <a:t>possible</a:t>
            </a:r>
            <a:endParaRPr lang="it-IT" sz="2400" dirty="0" smtClean="0">
              <a:latin typeface="Cambria"/>
            </a:endParaRPr>
          </a:p>
          <a:p>
            <a:r>
              <a:rPr lang="it-IT" sz="2400" dirty="0" smtClean="0">
                <a:latin typeface="Cambria"/>
              </a:rPr>
              <a:t>Special design </a:t>
            </a:r>
            <a:r>
              <a:rPr lang="it-IT" sz="2400" dirty="0" err="1" smtClean="0">
                <a:latin typeface="Cambria"/>
              </a:rPr>
              <a:t>is</a:t>
            </a:r>
            <a:r>
              <a:rPr lang="it-IT" sz="2400" dirty="0" smtClean="0">
                <a:latin typeface="Cambria"/>
              </a:rPr>
              <a:t> </a:t>
            </a:r>
            <a:r>
              <a:rPr lang="it-IT" sz="2400" dirty="0" err="1" smtClean="0">
                <a:latin typeface="Cambria"/>
              </a:rPr>
              <a:t>needed</a:t>
            </a:r>
            <a:r>
              <a:rPr lang="it-IT" sz="2400" dirty="0" smtClean="0">
                <a:latin typeface="Cambria"/>
              </a:rPr>
              <a:t> </a:t>
            </a:r>
            <a:r>
              <a:rPr lang="it-IT" sz="2400" dirty="0" err="1" smtClean="0">
                <a:latin typeface="Cambria"/>
              </a:rPr>
              <a:t>only</a:t>
            </a:r>
            <a:r>
              <a:rPr lang="it-IT" sz="2400" dirty="0" smtClean="0">
                <a:latin typeface="Cambria"/>
              </a:rPr>
              <a:t> in the bus </a:t>
            </a:r>
            <a:r>
              <a:rPr lang="it-IT" sz="2400" dirty="0" err="1" smtClean="0">
                <a:latin typeface="Cambria"/>
              </a:rPr>
              <a:t>system</a:t>
            </a:r>
            <a:r>
              <a:rPr lang="it-IT" sz="2400" dirty="0" smtClean="0">
                <a:latin typeface="Cambria"/>
              </a:rPr>
              <a:t> and in the </a:t>
            </a:r>
            <a:r>
              <a:rPr lang="it-IT" sz="2400" dirty="0" err="1" smtClean="0">
                <a:latin typeface="Cambria"/>
              </a:rPr>
              <a:t>interface</a:t>
            </a:r>
            <a:r>
              <a:rPr lang="it-IT" sz="2400" dirty="0" smtClean="0">
                <a:latin typeface="Cambria"/>
              </a:rPr>
              <a:t> </a:t>
            </a:r>
            <a:r>
              <a:rPr lang="it-IT" sz="2400" dirty="0" err="1" smtClean="0">
                <a:latin typeface="Cambria"/>
              </a:rPr>
              <a:t>between</a:t>
            </a:r>
            <a:r>
              <a:rPr lang="it-IT" sz="2400" dirty="0" smtClean="0">
                <a:latin typeface="Cambria"/>
              </a:rPr>
              <a:t> the </a:t>
            </a:r>
            <a:r>
              <a:rPr lang="it-IT" sz="2400" dirty="0" err="1" smtClean="0">
                <a:latin typeface="Cambria"/>
              </a:rPr>
              <a:t>buses</a:t>
            </a:r>
            <a:r>
              <a:rPr lang="it-IT" sz="2400" dirty="0" smtClean="0">
                <a:latin typeface="Cambria"/>
              </a:rPr>
              <a:t> and the processing </a:t>
            </a:r>
            <a:r>
              <a:rPr lang="it-IT" sz="2400" dirty="0" err="1" smtClean="0">
                <a:latin typeface="Cambria"/>
              </a:rPr>
              <a:t>modules</a:t>
            </a:r>
            <a:endParaRPr lang="it-IT" sz="2400" dirty="0">
              <a:latin typeface="Cambria"/>
            </a:endParaRPr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7688" y="2375452"/>
            <a:ext cx="3476625" cy="3477660"/>
          </a:xfrm>
          <a:prstGeom prst="rect">
            <a:avLst/>
          </a:prstGeom>
        </p:spPr>
      </p:pic>
      <p:pic>
        <p:nvPicPr>
          <p:cNvPr id="5" name="Immagine 4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6906" y="926931"/>
            <a:ext cx="4718188" cy="5004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075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295402" y="381000"/>
            <a:ext cx="9601200" cy="533400"/>
          </a:xfrm>
        </p:spPr>
        <p:txBody>
          <a:bodyPr>
            <a:normAutofit/>
          </a:bodyPr>
          <a:lstStyle/>
          <a:p>
            <a:r>
              <a:rPr lang="it-IT" dirty="0" smtClean="0"/>
              <a:t>The software </a:t>
            </a:r>
            <a:r>
              <a:rPr lang="it-IT" dirty="0" err="1" smtClean="0"/>
              <a:t>system</a:t>
            </a:r>
            <a:endParaRPr lang="en-GB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9476" y="914400"/>
            <a:ext cx="11273051" cy="4997669"/>
          </a:xfrm>
        </p:spPr>
        <p:txBody>
          <a:bodyPr>
            <a:normAutofit/>
          </a:bodyPr>
          <a:lstStyle/>
          <a:p>
            <a:r>
              <a:rPr lang="it-IT" sz="2400" dirty="0" smtClean="0">
                <a:latin typeface="Cambria"/>
              </a:rPr>
              <a:t>Executive software</a:t>
            </a:r>
          </a:p>
          <a:p>
            <a:pPr lvl="1"/>
            <a:r>
              <a:rPr lang="it-IT" sz="2200" dirty="0" err="1" smtClean="0">
                <a:latin typeface="Cambria"/>
              </a:rPr>
              <a:t>Responsible</a:t>
            </a:r>
            <a:r>
              <a:rPr lang="it-IT" sz="2200" dirty="0" smtClean="0">
                <a:latin typeface="Cambria"/>
              </a:rPr>
              <a:t> for the </a:t>
            </a:r>
            <a:r>
              <a:rPr lang="it-IT" sz="2200" dirty="0" err="1" smtClean="0">
                <a:latin typeface="Cambria"/>
              </a:rPr>
              <a:t>reliable</a:t>
            </a:r>
            <a:r>
              <a:rPr lang="it-IT" sz="2200" dirty="0" smtClean="0">
                <a:latin typeface="Cambria"/>
              </a:rPr>
              <a:t> </a:t>
            </a:r>
            <a:r>
              <a:rPr lang="it-IT" sz="2200" dirty="0" err="1" smtClean="0">
                <a:latin typeface="Cambria"/>
              </a:rPr>
              <a:t>execution</a:t>
            </a:r>
            <a:r>
              <a:rPr lang="it-IT" sz="2200" dirty="0" smtClean="0">
                <a:latin typeface="Cambria"/>
              </a:rPr>
              <a:t> of the </a:t>
            </a:r>
            <a:r>
              <a:rPr lang="it-IT" sz="2200" dirty="0" err="1" smtClean="0">
                <a:latin typeface="Cambria"/>
              </a:rPr>
              <a:t>application</a:t>
            </a:r>
            <a:r>
              <a:rPr lang="it-IT" sz="2200" dirty="0" smtClean="0">
                <a:latin typeface="Cambria"/>
              </a:rPr>
              <a:t> </a:t>
            </a:r>
            <a:r>
              <a:rPr lang="it-IT" sz="2200" dirty="0" err="1" smtClean="0">
                <a:latin typeface="Cambria"/>
              </a:rPr>
              <a:t>tasks</a:t>
            </a:r>
            <a:endParaRPr lang="it-IT" sz="2200" dirty="0" smtClean="0">
              <a:latin typeface="Cambria"/>
            </a:endParaRPr>
          </a:p>
          <a:p>
            <a:pPr lvl="2"/>
            <a:r>
              <a:rPr lang="it-IT" sz="2000" dirty="0" err="1" smtClean="0">
                <a:latin typeface="Cambria"/>
              </a:rPr>
              <a:t>Run</a:t>
            </a:r>
            <a:r>
              <a:rPr lang="it-IT" sz="2000" dirty="0" smtClean="0">
                <a:latin typeface="Cambria"/>
              </a:rPr>
              <a:t> </a:t>
            </a:r>
            <a:r>
              <a:rPr lang="it-IT" sz="2000" dirty="0" err="1" smtClean="0">
                <a:latin typeface="Cambria"/>
              </a:rPr>
              <a:t>each</a:t>
            </a:r>
            <a:r>
              <a:rPr lang="it-IT" sz="2000" dirty="0" smtClean="0">
                <a:latin typeface="Cambria"/>
              </a:rPr>
              <a:t> task </a:t>
            </a:r>
            <a:r>
              <a:rPr lang="it-IT" sz="2000" dirty="0" err="1" smtClean="0">
                <a:latin typeface="Cambria"/>
              </a:rPr>
              <a:t>at</a:t>
            </a:r>
            <a:r>
              <a:rPr lang="it-IT" sz="2000" dirty="0" smtClean="0">
                <a:latin typeface="Cambria"/>
              </a:rPr>
              <a:t> the </a:t>
            </a:r>
            <a:r>
              <a:rPr lang="it-IT" sz="2000" dirty="0" err="1" smtClean="0">
                <a:latin typeface="Cambria"/>
              </a:rPr>
              <a:t>required</a:t>
            </a:r>
            <a:r>
              <a:rPr lang="it-IT" sz="2000" dirty="0" smtClean="0">
                <a:latin typeface="Cambria"/>
              </a:rPr>
              <a:t> </a:t>
            </a:r>
            <a:r>
              <a:rPr lang="it-IT" sz="2000" dirty="0" err="1" smtClean="0">
                <a:latin typeface="Cambria"/>
              </a:rPr>
              <a:t>iteration</a:t>
            </a:r>
            <a:r>
              <a:rPr lang="it-IT" sz="2000" dirty="0" smtClean="0">
                <a:latin typeface="Cambria"/>
              </a:rPr>
              <a:t> rate</a:t>
            </a:r>
          </a:p>
          <a:p>
            <a:pPr lvl="2"/>
            <a:r>
              <a:rPr lang="it-IT" sz="2000" dirty="0" err="1" smtClean="0">
                <a:latin typeface="Cambria"/>
              </a:rPr>
              <a:t>Provide</a:t>
            </a:r>
            <a:r>
              <a:rPr lang="it-IT" sz="2000" dirty="0" smtClean="0">
                <a:latin typeface="Cambria"/>
              </a:rPr>
              <a:t> </a:t>
            </a:r>
            <a:r>
              <a:rPr lang="it-IT" sz="2000" dirty="0" err="1" smtClean="0">
                <a:latin typeface="Cambria"/>
              </a:rPr>
              <a:t>correct</a:t>
            </a:r>
            <a:r>
              <a:rPr lang="it-IT" sz="2000" dirty="0" smtClean="0">
                <a:latin typeface="Cambria"/>
              </a:rPr>
              <a:t> input </a:t>
            </a:r>
            <a:r>
              <a:rPr lang="it-IT" sz="2000" dirty="0" err="1" smtClean="0">
                <a:latin typeface="Cambria"/>
              </a:rPr>
              <a:t>values</a:t>
            </a:r>
            <a:endParaRPr lang="it-IT" sz="2000" dirty="0" smtClean="0">
              <a:latin typeface="Cambria"/>
            </a:endParaRPr>
          </a:p>
          <a:p>
            <a:pPr lvl="2"/>
            <a:r>
              <a:rPr lang="it-IT" sz="2000" dirty="0" err="1" smtClean="0">
                <a:latin typeface="Cambria"/>
              </a:rPr>
              <a:t>Detect</a:t>
            </a:r>
            <a:r>
              <a:rPr lang="it-IT" sz="2000" dirty="0" smtClean="0">
                <a:latin typeface="Cambria"/>
              </a:rPr>
              <a:t> </a:t>
            </a:r>
            <a:r>
              <a:rPr lang="it-IT" sz="2000" dirty="0" err="1" smtClean="0">
                <a:latin typeface="Cambria"/>
              </a:rPr>
              <a:t>errors</a:t>
            </a:r>
            <a:r>
              <a:rPr lang="it-IT" sz="2000" dirty="0" smtClean="0">
                <a:latin typeface="Cambria"/>
              </a:rPr>
              <a:t>, </a:t>
            </a:r>
            <a:r>
              <a:rPr lang="it-IT" sz="2000" dirty="0" err="1" smtClean="0">
                <a:latin typeface="Cambria"/>
              </a:rPr>
              <a:t>diagnose</a:t>
            </a:r>
            <a:r>
              <a:rPr lang="it-IT" sz="2000" dirty="0" smtClean="0">
                <a:latin typeface="Cambria"/>
              </a:rPr>
              <a:t> </a:t>
            </a:r>
            <a:r>
              <a:rPr lang="it-IT" sz="2000" dirty="0" err="1" smtClean="0">
                <a:latin typeface="Cambria"/>
              </a:rPr>
              <a:t>their</a:t>
            </a:r>
            <a:r>
              <a:rPr lang="it-IT" sz="2000" dirty="0" smtClean="0">
                <a:latin typeface="Cambria"/>
              </a:rPr>
              <a:t> cause</a:t>
            </a:r>
          </a:p>
          <a:p>
            <a:pPr lvl="2"/>
            <a:r>
              <a:rPr lang="it-IT" sz="2000" dirty="0" err="1" smtClean="0">
                <a:latin typeface="Cambria"/>
              </a:rPr>
              <a:t>Reconfigure</a:t>
            </a:r>
            <a:r>
              <a:rPr lang="it-IT" sz="2000" dirty="0" smtClean="0">
                <a:latin typeface="Cambria"/>
              </a:rPr>
              <a:t> </a:t>
            </a:r>
            <a:r>
              <a:rPr lang="it-IT" sz="2000" dirty="0" err="1" smtClean="0">
                <a:latin typeface="Cambria"/>
              </a:rPr>
              <a:t>system</a:t>
            </a:r>
            <a:r>
              <a:rPr lang="it-IT" sz="2000" dirty="0" smtClean="0">
                <a:latin typeface="Cambria"/>
              </a:rPr>
              <a:t> </a:t>
            </a:r>
            <a:r>
              <a:rPr lang="it-IT" sz="2000" dirty="0" err="1" smtClean="0">
                <a:latin typeface="Cambria"/>
              </a:rPr>
              <a:t>after</a:t>
            </a:r>
            <a:r>
              <a:rPr lang="it-IT" sz="2000" dirty="0" smtClean="0">
                <a:latin typeface="Cambria"/>
              </a:rPr>
              <a:t> </a:t>
            </a:r>
            <a:r>
              <a:rPr lang="it-IT" sz="2000" dirty="0" err="1" smtClean="0">
                <a:latin typeface="Cambria"/>
              </a:rPr>
              <a:t>failure</a:t>
            </a:r>
            <a:endParaRPr lang="it-IT" sz="2000" dirty="0" smtClean="0">
              <a:latin typeface="Cambria"/>
            </a:endParaRPr>
          </a:p>
          <a:p>
            <a:pPr lvl="1"/>
            <a:r>
              <a:rPr lang="it-IT" sz="2200" dirty="0" smtClean="0">
                <a:latin typeface="Cambria"/>
              </a:rPr>
              <a:t>3 executive </a:t>
            </a:r>
            <a:r>
              <a:rPr lang="it-IT" sz="2200" dirty="0" err="1" smtClean="0">
                <a:latin typeface="Cambria"/>
              </a:rPr>
              <a:t>components</a:t>
            </a:r>
            <a:endParaRPr lang="it-IT" sz="2200" dirty="0" smtClean="0">
              <a:latin typeface="Cambria"/>
            </a:endParaRPr>
          </a:p>
          <a:p>
            <a:pPr lvl="2"/>
            <a:r>
              <a:rPr lang="it-IT" sz="2000" dirty="0" smtClean="0">
                <a:latin typeface="Cambria"/>
              </a:rPr>
              <a:t>Global executive task</a:t>
            </a:r>
          </a:p>
          <a:p>
            <a:pPr lvl="2"/>
            <a:r>
              <a:rPr lang="it-IT" sz="2000" dirty="0" smtClean="0">
                <a:latin typeface="Cambria"/>
              </a:rPr>
              <a:t>Local executive</a:t>
            </a:r>
          </a:p>
          <a:p>
            <a:pPr lvl="2"/>
            <a:r>
              <a:rPr lang="it-IT" sz="2000" dirty="0" smtClean="0">
                <a:latin typeface="Cambria"/>
              </a:rPr>
              <a:t>Local-global </a:t>
            </a:r>
            <a:r>
              <a:rPr lang="it-IT" sz="2000" dirty="0" err="1" smtClean="0">
                <a:latin typeface="Cambria"/>
              </a:rPr>
              <a:t>communication</a:t>
            </a:r>
            <a:r>
              <a:rPr lang="it-IT" sz="2000" dirty="0" smtClean="0">
                <a:latin typeface="Cambria"/>
              </a:rPr>
              <a:t> </a:t>
            </a:r>
            <a:r>
              <a:rPr lang="it-IT" sz="2000" dirty="0" err="1" smtClean="0">
                <a:latin typeface="Cambria"/>
              </a:rPr>
              <a:t>tasks</a:t>
            </a:r>
            <a:endParaRPr lang="it-IT" sz="2000" dirty="0">
              <a:latin typeface="Cambria"/>
            </a:endParaRPr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2236" y="1696452"/>
            <a:ext cx="5927528" cy="3465097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6125" y="1528762"/>
            <a:ext cx="5619750" cy="3800475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2787" y="1519237"/>
            <a:ext cx="5686425" cy="381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318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295402" y="381000"/>
            <a:ext cx="9601200" cy="533400"/>
          </a:xfrm>
        </p:spPr>
        <p:txBody>
          <a:bodyPr>
            <a:normAutofit/>
          </a:bodyPr>
          <a:lstStyle/>
          <a:p>
            <a:r>
              <a:rPr lang="it-IT" dirty="0" smtClean="0"/>
              <a:t>The </a:t>
            </a:r>
            <a:r>
              <a:rPr lang="it-IT" dirty="0" err="1" smtClean="0"/>
              <a:t>local</a:t>
            </a:r>
            <a:r>
              <a:rPr lang="it-IT" dirty="0" smtClean="0"/>
              <a:t>-global </a:t>
            </a:r>
            <a:r>
              <a:rPr lang="it-IT" dirty="0" err="1" smtClean="0"/>
              <a:t>communication</a:t>
            </a:r>
            <a:r>
              <a:rPr lang="it-IT" dirty="0" smtClean="0"/>
              <a:t> </a:t>
            </a:r>
            <a:r>
              <a:rPr lang="it-IT" dirty="0" err="1" smtClean="0"/>
              <a:t>tasks</a:t>
            </a:r>
            <a:endParaRPr lang="en-GB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9476" y="914400"/>
            <a:ext cx="11273051" cy="4997669"/>
          </a:xfrm>
        </p:spPr>
        <p:txBody>
          <a:bodyPr>
            <a:normAutofit/>
          </a:bodyPr>
          <a:lstStyle/>
          <a:p>
            <a:r>
              <a:rPr lang="it-IT" sz="2400" dirty="0" smtClean="0">
                <a:latin typeface="Cambria"/>
              </a:rPr>
              <a:t>Local-Global </a:t>
            </a:r>
            <a:r>
              <a:rPr lang="it-IT" sz="2400" dirty="0" err="1" smtClean="0">
                <a:latin typeface="Cambria"/>
              </a:rPr>
              <a:t>communication</a:t>
            </a:r>
            <a:r>
              <a:rPr lang="it-IT" sz="2400" dirty="0" smtClean="0">
                <a:latin typeface="Cambria"/>
              </a:rPr>
              <a:t> </a:t>
            </a:r>
            <a:r>
              <a:rPr lang="it-IT" sz="2400" dirty="0" err="1" smtClean="0">
                <a:latin typeface="Cambria"/>
              </a:rPr>
              <a:t>tasks</a:t>
            </a:r>
            <a:r>
              <a:rPr lang="it-IT" sz="2400" dirty="0" smtClean="0">
                <a:latin typeface="Cambria"/>
              </a:rPr>
              <a:t> </a:t>
            </a:r>
            <a:r>
              <a:rPr lang="it-IT" sz="2400" dirty="0" err="1" smtClean="0">
                <a:latin typeface="Cambria"/>
              </a:rPr>
              <a:t>consist</a:t>
            </a:r>
            <a:r>
              <a:rPr lang="it-IT" sz="2400" dirty="0" smtClean="0">
                <a:latin typeface="Cambria"/>
              </a:rPr>
              <a:t> of </a:t>
            </a:r>
            <a:r>
              <a:rPr lang="it-IT" sz="2400" dirty="0" err="1" smtClean="0">
                <a:latin typeface="Cambria"/>
              </a:rPr>
              <a:t>reconfiguration</a:t>
            </a:r>
            <a:r>
              <a:rPr lang="it-IT" sz="2400" dirty="0" smtClean="0">
                <a:latin typeface="Cambria"/>
              </a:rPr>
              <a:t> task and </a:t>
            </a:r>
            <a:r>
              <a:rPr lang="it-IT" sz="2400" dirty="0" err="1" smtClean="0">
                <a:latin typeface="Cambria"/>
              </a:rPr>
              <a:t>error</a:t>
            </a:r>
            <a:r>
              <a:rPr lang="it-IT" sz="2400" dirty="0" smtClean="0">
                <a:latin typeface="Cambria"/>
              </a:rPr>
              <a:t> reporting task</a:t>
            </a:r>
            <a:endParaRPr lang="it-IT" sz="2400" dirty="0">
              <a:latin typeface="Cambria"/>
            </a:endParaRPr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393" y="1633537"/>
            <a:ext cx="4115214" cy="4238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900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295402" y="381000"/>
            <a:ext cx="9601200" cy="533400"/>
          </a:xfrm>
        </p:spPr>
        <p:txBody>
          <a:bodyPr>
            <a:normAutofit/>
          </a:bodyPr>
          <a:lstStyle/>
          <a:p>
            <a:r>
              <a:rPr lang="it-IT" dirty="0" smtClean="0"/>
              <a:t>The global executive task</a:t>
            </a:r>
            <a:endParaRPr lang="en-GB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9476" y="914400"/>
            <a:ext cx="11273051" cy="4997669"/>
          </a:xfrm>
        </p:spPr>
        <p:txBody>
          <a:bodyPr>
            <a:normAutofit/>
          </a:bodyPr>
          <a:lstStyle/>
          <a:p>
            <a:r>
              <a:rPr lang="it-IT" sz="2400" dirty="0" err="1" smtClean="0">
                <a:latin typeface="Cambria"/>
              </a:rPr>
              <a:t>Executed</a:t>
            </a:r>
            <a:r>
              <a:rPr lang="it-IT" sz="2400" dirty="0" smtClean="0">
                <a:latin typeface="Cambria"/>
              </a:rPr>
              <a:t> </a:t>
            </a:r>
            <a:r>
              <a:rPr lang="it-IT" sz="2400" dirty="0" err="1" smtClean="0">
                <a:latin typeface="Cambria"/>
              </a:rPr>
              <a:t>as</a:t>
            </a:r>
            <a:r>
              <a:rPr lang="it-IT" sz="2400" dirty="0" smtClean="0">
                <a:latin typeface="Cambria"/>
              </a:rPr>
              <a:t> </a:t>
            </a:r>
            <a:r>
              <a:rPr lang="it-IT" sz="2400" dirty="0" err="1" smtClean="0">
                <a:latin typeface="Cambria"/>
              </a:rPr>
              <a:t>critical</a:t>
            </a:r>
            <a:r>
              <a:rPr lang="it-IT" sz="2400" dirty="0" smtClean="0">
                <a:latin typeface="Cambria"/>
              </a:rPr>
              <a:t> task</a:t>
            </a:r>
          </a:p>
          <a:p>
            <a:r>
              <a:rPr lang="it-IT" sz="2400" dirty="0" err="1" smtClean="0">
                <a:latin typeface="Cambria"/>
              </a:rPr>
              <a:t>Analyzes</a:t>
            </a:r>
            <a:r>
              <a:rPr lang="it-IT" sz="2400" dirty="0" smtClean="0">
                <a:latin typeface="Cambria"/>
              </a:rPr>
              <a:t> </a:t>
            </a:r>
            <a:r>
              <a:rPr lang="it-IT" sz="2400" dirty="0" err="1" smtClean="0">
                <a:latin typeface="Cambria"/>
              </a:rPr>
              <a:t>error</a:t>
            </a:r>
            <a:r>
              <a:rPr lang="it-IT" sz="2400" dirty="0" smtClean="0">
                <a:latin typeface="Cambria"/>
              </a:rPr>
              <a:t> reports, </a:t>
            </a:r>
            <a:r>
              <a:rPr lang="it-IT" sz="2400" dirty="0" err="1" smtClean="0">
                <a:latin typeface="Cambria"/>
              </a:rPr>
              <a:t>diagnoses</a:t>
            </a:r>
            <a:r>
              <a:rPr lang="it-IT" sz="2400" dirty="0" smtClean="0">
                <a:latin typeface="Cambria"/>
              </a:rPr>
              <a:t> </a:t>
            </a:r>
            <a:r>
              <a:rPr lang="it-IT" sz="2400" dirty="0" err="1" smtClean="0">
                <a:latin typeface="Cambria"/>
              </a:rPr>
              <a:t>errors</a:t>
            </a:r>
            <a:endParaRPr lang="it-IT" sz="2400" dirty="0" smtClean="0">
              <a:latin typeface="Cambria"/>
            </a:endParaRPr>
          </a:p>
          <a:p>
            <a:r>
              <a:rPr lang="it-IT" sz="2400" dirty="0" err="1" smtClean="0">
                <a:latin typeface="Cambria"/>
              </a:rPr>
              <a:t>Determines</a:t>
            </a:r>
            <a:r>
              <a:rPr lang="it-IT" sz="2400" dirty="0" smtClean="0">
                <a:latin typeface="Cambria"/>
              </a:rPr>
              <a:t> </a:t>
            </a:r>
            <a:r>
              <a:rPr lang="it-IT" sz="2400" dirty="0" err="1" smtClean="0">
                <a:latin typeface="Cambria"/>
              </a:rPr>
              <a:t>failed</a:t>
            </a:r>
            <a:r>
              <a:rPr lang="it-IT" sz="2400" dirty="0" smtClean="0">
                <a:latin typeface="Cambria"/>
              </a:rPr>
              <a:t> processor, </a:t>
            </a:r>
            <a:r>
              <a:rPr lang="it-IT" sz="2400" dirty="0" err="1" smtClean="0">
                <a:latin typeface="Cambria"/>
              </a:rPr>
              <a:t>reccomend</a:t>
            </a:r>
            <a:r>
              <a:rPr lang="it-IT" sz="2400" dirty="0" smtClean="0">
                <a:latin typeface="Cambria"/>
              </a:rPr>
              <a:t> </a:t>
            </a:r>
            <a:r>
              <a:rPr lang="it-IT" sz="2400" dirty="0" err="1" smtClean="0">
                <a:latin typeface="Cambria"/>
              </a:rPr>
              <a:t>reconfiguration</a:t>
            </a:r>
            <a:endParaRPr lang="it-IT" sz="2400" dirty="0" smtClean="0">
              <a:latin typeface="Cambria"/>
            </a:endParaRPr>
          </a:p>
          <a:p>
            <a:r>
              <a:rPr lang="it-IT" sz="2400" dirty="0" smtClean="0">
                <a:latin typeface="Cambria"/>
              </a:rPr>
              <a:t>List of processors </a:t>
            </a:r>
            <a:r>
              <a:rPr lang="it-IT" sz="2400" dirty="0" err="1" smtClean="0">
                <a:latin typeface="Cambria"/>
              </a:rPr>
              <a:t>reccomended</a:t>
            </a:r>
            <a:r>
              <a:rPr lang="it-IT" sz="2400" dirty="0" smtClean="0">
                <a:latin typeface="Cambria"/>
              </a:rPr>
              <a:t> to be </a:t>
            </a:r>
            <a:r>
              <a:rPr lang="it-IT" sz="2400" dirty="0" err="1" smtClean="0">
                <a:latin typeface="Cambria"/>
              </a:rPr>
              <a:t>reconfigured</a:t>
            </a:r>
            <a:r>
              <a:rPr lang="it-IT" sz="2400" dirty="0" smtClean="0">
                <a:latin typeface="Cambria"/>
              </a:rPr>
              <a:t> out of the </a:t>
            </a:r>
            <a:r>
              <a:rPr lang="it-IT" sz="2400" dirty="0" err="1" smtClean="0">
                <a:latin typeface="Cambria"/>
              </a:rPr>
              <a:t>system</a:t>
            </a:r>
            <a:r>
              <a:rPr lang="it-IT" sz="2400" dirty="0" smtClean="0">
                <a:latin typeface="Cambria"/>
              </a:rPr>
              <a:t> </a:t>
            </a:r>
            <a:r>
              <a:rPr lang="it-IT" sz="2400" dirty="0" err="1" smtClean="0">
                <a:latin typeface="Cambria"/>
              </a:rPr>
              <a:t>is</a:t>
            </a:r>
            <a:r>
              <a:rPr lang="it-IT" sz="2400" dirty="0" smtClean="0">
                <a:latin typeface="Cambria"/>
              </a:rPr>
              <a:t> broadcast to </a:t>
            </a:r>
            <a:r>
              <a:rPr lang="it-IT" sz="2400" dirty="0" err="1" smtClean="0">
                <a:latin typeface="Cambria"/>
              </a:rPr>
              <a:t>reconfiguration</a:t>
            </a:r>
            <a:r>
              <a:rPr lang="it-IT" sz="2400" dirty="0" smtClean="0">
                <a:latin typeface="Cambria"/>
              </a:rPr>
              <a:t> task</a:t>
            </a:r>
            <a:endParaRPr lang="it-IT" sz="2400" dirty="0">
              <a:latin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3514815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295402" y="381000"/>
            <a:ext cx="9601200" cy="533400"/>
          </a:xfrm>
        </p:spPr>
        <p:txBody>
          <a:bodyPr>
            <a:normAutofit/>
          </a:bodyPr>
          <a:lstStyle/>
          <a:p>
            <a:r>
              <a:rPr lang="it-IT" dirty="0" smtClean="0"/>
              <a:t>The </a:t>
            </a:r>
            <a:r>
              <a:rPr lang="it-IT" dirty="0" err="1" smtClean="0"/>
              <a:t>local</a:t>
            </a:r>
            <a:r>
              <a:rPr lang="it-IT" dirty="0" smtClean="0"/>
              <a:t> executive</a:t>
            </a:r>
            <a:endParaRPr lang="en-GB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9476" y="914400"/>
            <a:ext cx="11273051" cy="4997669"/>
          </a:xfrm>
        </p:spPr>
        <p:txBody>
          <a:bodyPr>
            <a:normAutofit/>
          </a:bodyPr>
          <a:lstStyle/>
          <a:p>
            <a:r>
              <a:rPr lang="it-IT" sz="2400" dirty="0" smtClean="0">
                <a:latin typeface="Cambria"/>
              </a:rPr>
              <a:t>Collection of </a:t>
            </a:r>
            <a:r>
              <a:rPr lang="it-IT" sz="2400" dirty="0" err="1" smtClean="0">
                <a:latin typeface="Cambria"/>
              </a:rPr>
              <a:t>routines</a:t>
            </a:r>
            <a:endParaRPr lang="it-IT" sz="2400" dirty="0" smtClean="0">
              <a:latin typeface="Cambria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it-IT" sz="2200" dirty="0" err="1" smtClean="0">
                <a:latin typeface="Cambria"/>
              </a:rPr>
              <a:t>Error</a:t>
            </a:r>
            <a:r>
              <a:rPr lang="it-IT" sz="2200" dirty="0" smtClean="0">
                <a:latin typeface="Cambria"/>
              </a:rPr>
              <a:t> </a:t>
            </a:r>
            <a:r>
              <a:rPr lang="it-IT" sz="2200" dirty="0" err="1" smtClean="0">
                <a:latin typeface="Cambria"/>
              </a:rPr>
              <a:t>handler</a:t>
            </a:r>
            <a:endParaRPr lang="it-IT" sz="2200" dirty="0" smtClean="0">
              <a:latin typeface="Cambria"/>
            </a:endParaRPr>
          </a:p>
          <a:p>
            <a:pPr lvl="2">
              <a:buFont typeface="Courier New" panose="02070309020205020404" pitchFamily="49" charset="0"/>
              <a:buChar char="o"/>
            </a:pPr>
            <a:r>
              <a:rPr lang="it-IT" sz="2000" dirty="0" err="1" smtClean="0">
                <a:latin typeface="Cambria"/>
              </a:rPr>
              <a:t>Invoked</a:t>
            </a:r>
            <a:r>
              <a:rPr lang="it-IT" sz="2000" dirty="0" smtClean="0">
                <a:latin typeface="Cambria"/>
              </a:rPr>
              <a:t> by </a:t>
            </a:r>
            <a:r>
              <a:rPr lang="it-IT" sz="2000" dirty="0" err="1" smtClean="0">
                <a:latin typeface="Cambria"/>
              </a:rPr>
              <a:t>voter</a:t>
            </a:r>
            <a:r>
              <a:rPr lang="it-IT" sz="2000" dirty="0" smtClean="0">
                <a:latin typeface="Cambria"/>
              </a:rPr>
              <a:t> in case of fault </a:t>
            </a:r>
            <a:r>
              <a:rPr lang="it-IT" sz="2000" dirty="0" err="1" smtClean="0">
                <a:latin typeface="Cambria"/>
              </a:rPr>
              <a:t>detection</a:t>
            </a:r>
            <a:endParaRPr lang="it-IT" sz="2000" dirty="0" smtClean="0">
              <a:latin typeface="Cambria"/>
            </a:endParaRPr>
          </a:p>
          <a:p>
            <a:pPr lvl="2">
              <a:buFont typeface="Courier New" panose="02070309020205020404" pitchFamily="49" charset="0"/>
              <a:buChar char="o"/>
            </a:pPr>
            <a:r>
              <a:rPr lang="it-IT" sz="2000" dirty="0" err="1" smtClean="0">
                <a:latin typeface="Cambria"/>
              </a:rPr>
              <a:t>Updates</a:t>
            </a:r>
            <a:r>
              <a:rPr lang="it-IT" sz="2000" dirty="0" smtClean="0">
                <a:latin typeface="Cambria"/>
              </a:rPr>
              <a:t> </a:t>
            </a:r>
            <a:r>
              <a:rPr lang="it-IT" sz="2000" dirty="0" err="1" smtClean="0">
                <a:latin typeface="Cambria"/>
              </a:rPr>
              <a:t>error</a:t>
            </a:r>
            <a:r>
              <a:rPr lang="it-IT" sz="2000" dirty="0" smtClean="0">
                <a:latin typeface="Cambria"/>
              </a:rPr>
              <a:t> </a:t>
            </a:r>
            <a:r>
              <a:rPr lang="it-IT" sz="2000" dirty="0" err="1" smtClean="0">
                <a:latin typeface="Cambria"/>
              </a:rPr>
              <a:t>table</a:t>
            </a:r>
            <a:endParaRPr lang="it-IT" sz="2000" dirty="0" smtClean="0">
              <a:latin typeface="Cambria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it-IT" sz="2200" dirty="0" err="1" smtClean="0">
                <a:latin typeface="Cambria"/>
              </a:rPr>
              <a:t>Scheduler</a:t>
            </a:r>
            <a:endParaRPr lang="it-IT" sz="2200" dirty="0" smtClean="0">
              <a:latin typeface="Cambria"/>
            </a:endParaRPr>
          </a:p>
          <a:p>
            <a:pPr lvl="2">
              <a:buFont typeface="Courier New" panose="02070309020205020404" pitchFamily="49" charset="0"/>
              <a:buChar char="o"/>
            </a:pPr>
            <a:r>
              <a:rPr lang="it-IT" sz="2000" dirty="0" smtClean="0">
                <a:latin typeface="Cambria"/>
              </a:rPr>
              <a:t>Schedule </a:t>
            </a:r>
            <a:r>
              <a:rPr lang="it-IT" sz="2000" dirty="0" err="1" smtClean="0">
                <a:latin typeface="Cambria"/>
              </a:rPr>
              <a:t>execution</a:t>
            </a:r>
            <a:r>
              <a:rPr lang="it-IT" sz="2000" dirty="0" smtClean="0">
                <a:latin typeface="Cambria"/>
              </a:rPr>
              <a:t> </a:t>
            </a:r>
            <a:r>
              <a:rPr lang="it-IT" sz="2000" dirty="0" err="1" smtClean="0">
                <a:latin typeface="Cambria"/>
              </a:rPr>
              <a:t>tasks</a:t>
            </a:r>
            <a:endParaRPr lang="it-IT" sz="2000" dirty="0" smtClean="0">
              <a:latin typeface="Cambria"/>
            </a:endParaRPr>
          </a:p>
          <a:p>
            <a:pPr lvl="2">
              <a:buFont typeface="Courier New" panose="02070309020205020404" pitchFamily="49" charset="0"/>
              <a:buChar char="o"/>
            </a:pPr>
            <a:r>
              <a:rPr lang="it-IT" sz="2000" dirty="0" smtClean="0">
                <a:latin typeface="Cambria"/>
              </a:rPr>
              <a:t>Use </a:t>
            </a:r>
            <a:r>
              <a:rPr lang="it-IT" sz="2000" dirty="0" err="1" smtClean="0">
                <a:latin typeface="Cambria"/>
              </a:rPr>
              <a:t>predefined</a:t>
            </a:r>
            <a:r>
              <a:rPr lang="it-IT" sz="2000" dirty="0" smtClean="0">
                <a:latin typeface="Cambria"/>
              </a:rPr>
              <a:t> </a:t>
            </a:r>
            <a:r>
              <a:rPr lang="it-IT" sz="2000" dirty="0" err="1" smtClean="0">
                <a:latin typeface="Cambria"/>
              </a:rPr>
              <a:t>iteration</a:t>
            </a:r>
            <a:r>
              <a:rPr lang="it-IT" sz="2000" dirty="0" smtClean="0">
                <a:latin typeface="Cambria"/>
              </a:rPr>
              <a:t> rate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it-IT" sz="2000" dirty="0" err="1" smtClean="0">
                <a:latin typeface="Cambria"/>
              </a:rPr>
              <a:t>Define</a:t>
            </a:r>
            <a:r>
              <a:rPr lang="it-IT" sz="2000" dirty="0" smtClean="0">
                <a:latin typeface="Cambria"/>
              </a:rPr>
              <a:t> </a:t>
            </a:r>
            <a:r>
              <a:rPr lang="it-IT" sz="2000" dirty="0" err="1" smtClean="0">
                <a:latin typeface="Cambria"/>
              </a:rPr>
              <a:t>sequence</a:t>
            </a:r>
            <a:r>
              <a:rPr lang="it-IT" sz="2000" dirty="0" smtClean="0">
                <a:latin typeface="Cambria"/>
              </a:rPr>
              <a:t> of time </a:t>
            </a:r>
            <a:r>
              <a:rPr lang="it-IT" sz="2000" dirty="0" err="1" smtClean="0">
                <a:latin typeface="Cambria"/>
              </a:rPr>
              <a:t>frames</a:t>
            </a:r>
            <a:endParaRPr lang="it-IT" sz="2000" dirty="0" smtClean="0">
              <a:latin typeface="Cambria"/>
            </a:endParaRPr>
          </a:p>
          <a:p>
            <a:pPr lvl="2">
              <a:buFont typeface="Courier New" panose="02070309020205020404" pitchFamily="49" charset="0"/>
              <a:buChar char="o"/>
            </a:pPr>
            <a:r>
              <a:rPr lang="it-IT" sz="2000" dirty="0" err="1" smtClean="0">
                <a:latin typeface="Cambria"/>
              </a:rPr>
              <a:t>Whereas</a:t>
            </a:r>
            <a:r>
              <a:rPr lang="it-IT" sz="2000" dirty="0" smtClean="0">
                <a:latin typeface="Cambria"/>
              </a:rPr>
              <a:t> </a:t>
            </a:r>
            <a:r>
              <a:rPr lang="it-IT" sz="2000" dirty="0" err="1" smtClean="0">
                <a:latin typeface="Cambria"/>
              </a:rPr>
              <a:t>execution</a:t>
            </a:r>
            <a:r>
              <a:rPr lang="it-IT" sz="2000" dirty="0" smtClean="0">
                <a:latin typeface="Cambria"/>
              </a:rPr>
              <a:t> must </a:t>
            </a:r>
            <a:r>
              <a:rPr lang="it-IT" sz="2000" dirty="0" err="1" smtClean="0">
                <a:latin typeface="Cambria"/>
              </a:rPr>
              <a:t>occur</a:t>
            </a:r>
            <a:r>
              <a:rPr lang="it-IT" sz="2000" dirty="0" smtClean="0">
                <a:latin typeface="Cambria"/>
              </a:rPr>
              <a:t> </a:t>
            </a:r>
            <a:r>
              <a:rPr lang="it-IT" sz="2000" dirty="0" err="1" smtClean="0">
                <a:latin typeface="Cambria"/>
              </a:rPr>
              <a:t>within</a:t>
            </a:r>
            <a:r>
              <a:rPr lang="it-IT" sz="2000" dirty="0" smtClean="0">
                <a:latin typeface="Cambria"/>
              </a:rPr>
              <a:t> a frame, </a:t>
            </a:r>
            <a:r>
              <a:rPr lang="it-IT" sz="2000" dirty="0" err="1" smtClean="0">
                <a:latin typeface="Cambria"/>
              </a:rPr>
              <a:t>it</a:t>
            </a:r>
            <a:r>
              <a:rPr lang="it-IT" sz="2000" dirty="0" smtClean="0">
                <a:latin typeface="Cambria"/>
              </a:rPr>
              <a:t> </a:t>
            </a:r>
            <a:r>
              <a:rPr lang="it-IT" sz="2000" dirty="0" err="1" smtClean="0">
                <a:latin typeface="Cambria"/>
              </a:rPr>
              <a:t>could</a:t>
            </a:r>
            <a:r>
              <a:rPr lang="it-IT" sz="2000" dirty="0" smtClean="0">
                <a:latin typeface="Cambria"/>
              </a:rPr>
              <a:t> be </a:t>
            </a:r>
            <a:r>
              <a:rPr lang="it-IT" sz="2000" dirty="0" err="1" smtClean="0">
                <a:latin typeface="Cambria"/>
              </a:rPr>
              <a:t>any</a:t>
            </a:r>
            <a:r>
              <a:rPr lang="it-IT" sz="2000" dirty="0" smtClean="0">
                <a:latin typeface="Cambria"/>
              </a:rPr>
              <a:t> time </a:t>
            </a:r>
            <a:r>
              <a:rPr lang="it-IT" sz="2000" dirty="0" err="1" smtClean="0">
                <a:latin typeface="Cambria"/>
              </a:rPr>
              <a:t>during</a:t>
            </a:r>
            <a:r>
              <a:rPr lang="it-IT" sz="2000" dirty="0" smtClean="0">
                <a:latin typeface="Cambria"/>
              </a:rPr>
              <a:t> </a:t>
            </a:r>
            <a:r>
              <a:rPr lang="it-IT" sz="2000" dirty="0" err="1" smtClean="0">
                <a:latin typeface="Cambria"/>
              </a:rPr>
              <a:t>that</a:t>
            </a:r>
            <a:r>
              <a:rPr lang="it-IT" sz="2000" dirty="0" smtClean="0">
                <a:latin typeface="Cambria"/>
              </a:rPr>
              <a:t> frame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it-IT" sz="2000" dirty="0" err="1" smtClean="0">
                <a:latin typeface="Cambria"/>
              </a:rPr>
              <a:t>Scheduler</a:t>
            </a:r>
            <a:r>
              <a:rPr lang="it-IT" sz="2000" dirty="0" smtClean="0">
                <a:latin typeface="Cambria"/>
              </a:rPr>
              <a:t> </a:t>
            </a:r>
            <a:r>
              <a:rPr lang="it-IT" sz="2000" dirty="0" err="1" smtClean="0">
                <a:latin typeface="Cambria"/>
              </a:rPr>
              <a:t>invoked</a:t>
            </a:r>
            <a:r>
              <a:rPr lang="it-IT" sz="2000" dirty="0" smtClean="0">
                <a:latin typeface="Cambria"/>
              </a:rPr>
              <a:t> by timer interrupt or </a:t>
            </a:r>
            <a:r>
              <a:rPr lang="it-IT" sz="2000" dirty="0" err="1" smtClean="0">
                <a:latin typeface="Cambria"/>
              </a:rPr>
              <a:t>completion</a:t>
            </a:r>
            <a:r>
              <a:rPr lang="it-IT" sz="2000" dirty="0" smtClean="0">
                <a:latin typeface="Cambria"/>
              </a:rPr>
              <a:t> of a task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it-IT" sz="2000" dirty="0" err="1" smtClean="0">
                <a:latin typeface="Cambria"/>
              </a:rPr>
              <a:t>Tasks</a:t>
            </a:r>
            <a:r>
              <a:rPr lang="it-IT" sz="2000" dirty="0" smtClean="0">
                <a:latin typeface="Cambria"/>
              </a:rPr>
              <a:t> </a:t>
            </a:r>
            <a:r>
              <a:rPr lang="it-IT" sz="2000" dirty="0" err="1" smtClean="0">
                <a:latin typeface="Cambria"/>
              </a:rPr>
              <a:t>may</a:t>
            </a:r>
            <a:r>
              <a:rPr lang="it-IT" sz="2000" dirty="0" smtClean="0">
                <a:latin typeface="Cambria"/>
              </a:rPr>
              <a:t> be </a:t>
            </a:r>
            <a:r>
              <a:rPr lang="it-IT" sz="2000" dirty="0" err="1" smtClean="0">
                <a:latin typeface="Cambria"/>
              </a:rPr>
              <a:t>preempted</a:t>
            </a:r>
            <a:r>
              <a:rPr lang="it-IT" sz="2000" dirty="0" smtClean="0">
                <a:latin typeface="Cambria"/>
              </a:rPr>
              <a:t> by clock (in </a:t>
            </a:r>
            <a:r>
              <a:rPr lang="it-IT" sz="2000" dirty="0" err="1" smtClean="0">
                <a:latin typeface="Cambria"/>
              </a:rPr>
              <a:t>order</a:t>
            </a:r>
            <a:r>
              <a:rPr lang="it-IT" sz="2000" dirty="0" smtClean="0">
                <a:latin typeface="Cambria"/>
              </a:rPr>
              <a:t> to </a:t>
            </a:r>
            <a:r>
              <a:rPr lang="it-IT" sz="2000" dirty="0" err="1" smtClean="0">
                <a:latin typeface="Cambria"/>
              </a:rPr>
              <a:t>run</a:t>
            </a:r>
            <a:r>
              <a:rPr lang="it-IT" sz="2000" dirty="0" smtClean="0">
                <a:latin typeface="Cambria"/>
              </a:rPr>
              <a:t> task with </a:t>
            </a:r>
            <a:r>
              <a:rPr lang="it-IT" sz="2000" dirty="0" err="1" smtClean="0">
                <a:latin typeface="Cambria"/>
              </a:rPr>
              <a:t>higher</a:t>
            </a:r>
            <a:r>
              <a:rPr lang="it-IT" sz="2000" dirty="0" smtClean="0">
                <a:latin typeface="Cambria"/>
              </a:rPr>
              <a:t> </a:t>
            </a:r>
            <a:r>
              <a:rPr lang="it-IT" sz="2000" dirty="0" err="1" smtClean="0">
                <a:latin typeface="Cambria"/>
              </a:rPr>
              <a:t>priority</a:t>
            </a:r>
            <a:r>
              <a:rPr lang="it-IT" sz="2000" dirty="0" smtClean="0">
                <a:latin typeface="Cambria"/>
              </a:rPr>
              <a:t>)</a:t>
            </a:r>
            <a:endParaRPr lang="it-IT" sz="2000" dirty="0">
              <a:latin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2025166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295402" y="381000"/>
            <a:ext cx="9601200" cy="533400"/>
          </a:xfrm>
        </p:spPr>
        <p:txBody>
          <a:bodyPr>
            <a:normAutofit/>
          </a:bodyPr>
          <a:lstStyle/>
          <a:p>
            <a:r>
              <a:rPr lang="it-IT" dirty="0" smtClean="0"/>
              <a:t>The </a:t>
            </a:r>
            <a:r>
              <a:rPr lang="it-IT" dirty="0" err="1" smtClean="0"/>
              <a:t>local</a:t>
            </a:r>
            <a:r>
              <a:rPr lang="it-IT" dirty="0" smtClean="0"/>
              <a:t> executive</a:t>
            </a:r>
            <a:endParaRPr lang="en-GB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9476" y="914400"/>
            <a:ext cx="11273051" cy="4997669"/>
          </a:xfrm>
        </p:spPr>
        <p:txBody>
          <a:bodyPr>
            <a:normAutofit/>
          </a:bodyPr>
          <a:lstStyle/>
          <a:p>
            <a:pPr lvl="1">
              <a:buFont typeface="Wingdings" panose="05000000000000000000" pitchFamily="2" charset="2"/>
              <a:buChar char="§"/>
            </a:pPr>
            <a:r>
              <a:rPr lang="it-IT" sz="2200" dirty="0" smtClean="0">
                <a:latin typeface="Cambria"/>
              </a:rPr>
              <a:t>Buffer </a:t>
            </a:r>
            <a:r>
              <a:rPr lang="it-IT" sz="2200" dirty="0" err="1" smtClean="0">
                <a:latin typeface="Cambria"/>
              </a:rPr>
              <a:t>interface</a:t>
            </a:r>
            <a:r>
              <a:rPr lang="it-IT" sz="2200" dirty="0" smtClean="0">
                <a:latin typeface="Cambria"/>
              </a:rPr>
              <a:t> </a:t>
            </a:r>
            <a:r>
              <a:rPr lang="it-IT" sz="2200" dirty="0" err="1" smtClean="0">
                <a:latin typeface="Cambria"/>
              </a:rPr>
              <a:t>routines</a:t>
            </a:r>
            <a:endParaRPr lang="it-IT" sz="2200" dirty="0" smtClean="0">
              <a:latin typeface="Cambria"/>
            </a:endParaRPr>
          </a:p>
          <a:p>
            <a:pPr lvl="2">
              <a:buFont typeface="Courier New" panose="02070309020205020404" pitchFamily="49" charset="0"/>
              <a:buChar char="o"/>
            </a:pPr>
            <a:r>
              <a:rPr lang="it-IT" sz="2000" dirty="0" smtClean="0">
                <a:latin typeface="Cambria"/>
              </a:rPr>
              <a:t>Double </a:t>
            </a:r>
            <a:r>
              <a:rPr lang="it-IT" sz="2000" dirty="0" err="1" smtClean="0">
                <a:latin typeface="Cambria"/>
              </a:rPr>
              <a:t>buffering</a:t>
            </a:r>
            <a:r>
              <a:rPr lang="it-IT" sz="2000" dirty="0" smtClean="0">
                <a:latin typeface="Cambria"/>
              </a:rPr>
              <a:t>: input buffer </a:t>
            </a:r>
            <a:r>
              <a:rPr lang="it-IT" sz="2000" dirty="0" err="1" smtClean="0">
                <a:latin typeface="Cambria"/>
              </a:rPr>
              <a:t>contains</a:t>
            </a:r>
            <a:r>
              <a:rPr lang="it-IT" sz="2000" dirty="0" smtClean="0">
                <a:latin typeface="Cambria"/>
              </a:rPr>
              <a:t> </a:t>
            </a:r>
            <a:r>
              <a:rPr lang="it-IT" sz="2000" dirty="0" err="1" smtClean="0">
                <a:latin typeface="Cambria"/>
              </a:rPr>
              <a:t>value</a:t>
            </a:r>
            <a:r>
              <a:rPr lang="it-IT" sz="2000" dirty="0" smtClean="0">
                <a:latin typeface="Cambria"/>
              </a:rPr>
              <a:t> from last </a:t>
            </a:r>
            <a:r>
              <a:rPr lang="it-IT" sz="2000" dirty="0" err="1" smtClean="0">
                <a:latin typeface="Cambria"/>
              </a:rPr>
              <a:t>iteration</a:t>
            </a:r>
            <a:r>
              <a:rPr lang="it-IT" sz="2000" dirty="0" smtClean="0">
                <a:latin typeface="Cambria"/>
              </a:rPr>
              <a:t> </a:t>
            </a:r>
            <a:r>
              <a:rPr lang="it-IT" sz="2000" dirty="0" err="1" smtClean="0">
                <a:latin typeface="Cambria"/>
              </a:rPr>
              <a:t>that</a:t>
            </a:r>
            <a:r>
              <a:rPr lang="it-IT" sz="2000" dirty="0" smtClean="0">
                <a:latin typeface="Cambria"/>
              </a:rPr>
              <a:t> </a:t>
            </a:r>
            <a:r>
              <a:rPr lang="it-IT" sz="2000" dirty="0" err="1" smtClean="0">
                <a:latin typeface="Cambria"/>
              </a:rPr>
              <a:t>will</a:t>
            </a:r>
            <a:r>
              <a:rPr lang="it-IT" sz="2000" dirty="0" smtClean="0">
                <a:latin typeface="Cambria"/>
              </a:rPr>
              <a:t> be </a:t>
            </a:r>
            <a:r>
              <a:rPr lang="it-IT" sz="2000" dirty="0" err="1" smtClean="0">
                <a:latin typeface="Cambria"/>
              </a:rPr>
              <a:t>used</a:t>
            </a:r>
            <a:r>
              <a:rPr lang="it-IT" sz="2000" dirty="0" smtClean="0">
                <a:latin typeface="Cambria"/>
              </a:rPr>
              <a:t> </a:t>
            </a:r>
            <a:r>
              <a:rPr lang="it-IT" sz="2000" dirty="0" err="1" smtClean="0">
                <a:latin typeface="Cambria"/>
              </a:rPr>
              <a:t>as</a:t>
            </a:r>
            <a:r>
              <a:rPr lang="it-IT" sz="2000" dirty="0" smtClean="0">
                <a:latin typeface="Cambria"/>
              </a:rPr>
              <a:t> input to task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it-IT" sz="2000" dirty="0" smtClean="0">
                <a:latin typeface="Cambria"/>
              </a:rPr>
              <a:t>In </a:t>
            </a:r>
            <a:r>
              <a:rPr lang="it-IT" sz="2000" dirty="0" err="1" smtClean="0">
                <a:latin typeface="Cambria"/>
              </a:rPr>
              <a:t>next</a:t>
            </a:r>
            <a:r>
              <a:rPr lang="it-IT" sz="2000" dirty="0" smtClean="0">
                <a:latin typeface="Cambria"/>
              </a:rPr>
              <a:t> frame buffers are </a:t>
            </a:r>
            <a:r>
              <a:rPr lang="it-IT" sz="2000" dirty="0" err="1" smtClean="0">
                <a:latin typeface="Cambria"/>
              </a:rPr>
              <a:t>switched</a:t>
            </a:r>
            <a:endParaRPr lang="it-IT" sz="2000" dirty="0" smtClean="0">
              <a:latin typeface="Cambria"/>
            </a:endParaRPr>
          </a:p>
          <a:p>
            <a:pPr lvl="1">
              <a:buFont typeface="Wingdings" panose="05000000000000000000" pitchFamily="2" charset="2"/>
              <a:buChar char="§"/>
            </a:pPr>
            <a:endParaRPr lang="it-IT" sz="2200" dirty="0">
              <a:latin typeface="Cambria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it-IT" sz="2200" dirty="0" err="1" smtClean="0">
                <a:latin typeface="Cambria"/>
              </a:rPr>
              <a:t>Voter</a:t>
            </a:r>
            <a:r>
              <a:rPr lang="it-IT" sz="2200" dirty="0" smtClean="0">
                <a:latin typeface="Cambria"/>
              </a:rPr>
              <a:t> routine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it-IT" sz="2000" dirty="0" err="1" smtClean="0">
                <a:latin typeface="Cambria"/>
              </a:rPr>
              <a:t>Invoked</a:t>
            </a:r>
            <a:r>
              <a:rPr lang="it-IT" sz="2000" dirty="0" smtClean="0">
                <a:latin typeface="Cambria"/>
              </a:rPr>
              <a:t> by a task to </a:t>
            </a:r>
            <a:r>
              <a:rPr lang="it-IT" sz="2000" dirty="0" err="1" smtClean="0">
                <a:latin typeface="Cambria"/>
              </a:rPr>
              <a:t>get</a:t>
            </a:r>
            <a:r>
              <a:rPr lang="it-IT" sz="2000" dirty="0" smtClean="0">
                <a:latin typeface="Cambria"/>
              </a:rPr>
              <a:t> </a:t>
            </a:r>
            <a:r>
              <a:rPr lang="it-IT" sz="2000" dirty="0" err="1" smtClean="0">
                <a:latin typeface="Cambria"/>
              </a:rPr>
              <a:t>inputs</a:t>
            </a:r>
            <a:r>
              <a:rPr lang="it-IT" sz="2000" dirty="0" smtClean="0">
                <a:latin typeface="Cambria"/>
              </a:rPr>
              <a:t> for </a:t>
            </a:r>
            <a:r>
              <a:rPr lang="it-IT" sz="2000" dirty="0" err="1" smtClean="0">
                <a:latin typeface="Cambria"/>
              </a:rPr>
              <a:t>its</a:t>
            </a:r>
            <a:r>
              <a:rPr lang="it-IT" sz="2000" dirty="0" smtClean="0">
                <a:latin typeface="Cambria"/>
              </a:rPr>
              <a:t> </a:t>
            </a:r>
            <a:r>
              <a:rPr lang="it-IT" sz="2000" dirty="0" err="1" smtClean="0">
                <a:latin typeface="Cambria"/>
              </a:rPr>
              <a:t>current</a:t>
            </a:r>
            <a:r>
              <a:rPr lang="it-IT" sz="2000" dirty="0" smtClean="0">
                <a:latin typeface="Cambria"/>
              </a:rPr>
              <a:t> </a:t>
            </a:r>
            <a:r>
              <a:rPr lang="it-IT" sz="2000" dirty="0" err="1" smtClean="0">
                <a:latin typeface="Cambria"/>
              </a:rPr>
              <a:t>iteration</a:t>
            </a:r>
            <a:endParaRPr lang="it-IT" sz="2000" dirty="0" smtClean="0">
              <a:latin typeface="Cambria"/>
            </a:endParaRPr>
          </a:p>
          <a:p>
            <a:pPr lvl="2">
              <a:buFont typeface="Courier New" panose="02070309020205020404" pitchFamily="49" charset="0"/>
              <a:buChar char="o"/>
            </a:pPr>
            <a:r>
              <a:rPr lang="it-IT" sz="2000" dirty="0" err="1" smtClean="0">
                <a:latin typeface="Cambria"/>
              </a:rPr>
              <a:t>Voter</a:t>
            </a:r>
            <a:r>
              <a:rPr lang="it-IT" sz="2000" dirty="0" smtClean="0">
                <a:latin typeface="Cambria"/>
              </a:rPr>
              <a:t> </a:t>
            </a:r>
            <a:r>
              <a:rPr lang="it-IT" sz="2000" dirty="0" err="1" smtClean="0">
                <a:latin typeface="Cambria"/>
              </a:rPr>
              <a:t>uses</a:t>
            </a:r>
            <a:r>
              <a:rPr lang="it-IT" sz="2000" dirty="0" smtClean="0">
                <a:latin typeface="Cambria"/>
              </a:rPr>
              <a:t> </a:t>
            </a:r>
            <a:r>
              <a:rPr lang="it-IT" sz="2000" dirty="0" err="1" smtClean="0">
                <a:latin typeface="Cambria"/>
              </a:rPr>
              <a:t>table</a:t>
            </a:r>
            <a:r>
              <a:rPr lang="it-IT" sz="2000" dirty="0" smtClean="0">
                <a:latin typeface="Cambria"/>
              </a:rPr>
              <a:t> of </a:t>
            </a:r>
            <a:r>
              <a:rPr lang="it-IT" sz="2000" dirty="0" err="1" smtClean="0">
                <a:latin typeface="Cambria"/>
              </a:rPr>
              <a:t>reconfiguration</a:t>
            </a:r>
            <a:r>
              <a:rPr lang="it-IT" sz="2000" dirty="0" smtClean="0">
                <a:latin typeface="Cambria"/>
              </a:rPr>
              <a:t> task to </a:t>
            </a:r>
            <a:r>
              <a:rPr lang="it-IT" sz="2000" dirty="0" err="1" smtClean="0">
                <a:latin typeface="Cambria"/>
              </a:rPr>
              <a:t>determine</a:t>
            </a:r>
            <a:r>
              <a:rPr lang="it-IT" sz="2000" dirty="0" smtClean="0">
                <a:latin typeface="Cambria"/>
              </a:rPr>
              <a:t> </a:t>
            </a:r>
            <a:r>
              <a:rPr lang="it-IT" sz="2000" dirty="0" err="1" smtClean="0">
                <a:latin typeface="Cambria"/>
              </a:rPr>
              <a:t>wich</a:t>
            </a:r>
            <a:r>
              <a:rPr lang="it-IT" sz="2000" dirty="0" smtClean="0">
                <a:latin typeface="Cambria"/>
              </a:rPr>
              <a:t> buffer </a:t>
            </a:r>
            <a:r>
              <a:rPr lang="it-IT" sz="2000" dirty="0" err="1" smtClean="0">
                <a:latin typeface="Cambria"/>
              </a:rPr>
              <a:t>contains</a:t>
            </a:r>
            <a:r>
              <a:rPr lang="it-IT" sz="2000" dirty="0" smtClean="0">
                <a:latin typeface="Cambria"/>
              </a:rPr>
              <a:t> </a:t>
            </a:r>
            <a:r>
              <a:rPr lang="it-IT" sz="2000" dirty="0" err="1" smtClean="0">
                <a:latin typeface="Cambria"/>
              </a:rPr>
              <a:t>copies</a:t>
            </a:r>
            <a:r>
              <a:rPr lang="it-IT" sz="2000" dirty="0" smtClean="0">
                <a:latin typeface="Cambria"/>
              </a:rPr>
              <a:t> of the output to be </a:t>
            </a:r>
            <a:r>
              <a:rPr lang="it-IT" sz="2000" dirty="0" err="1" smtClean="0">
                <a:latin typeface="Cambria"/>
              </a:rPr>
              <a:t>voted</a:t>
            </a:r>
            <a:r>
              <a:rPr lang="it-IT" sz="2000" dirty="0" smtClean="0">
                <a:latin typeface="Cambria"/>
              </a:rPr>
              <a:t> on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it-IT" sz="2000" dirty="0" err="1" smtClean="0">
                <a:latin typeface="Cambria"/>
              </a:rPr>
              <a:t>If</a:t>
            </a:r>
            <a:r>
              <a:rPr lang="it-IT" sz="2000" dirty="0" smtClean="0">
                <a:latin typeface="Cambria"/>
              </a:rPr>
              <a:t> </a:t>
            </a:r>
            <a:r>
              <a:rPr lang="it-IT" sz="2000" dirty="0" err="1" smtClean="0">
                <a:latin typeface="Cambria"/>
              </a:rPr>
              <a:t>disagreement</a:t>
            </a:r>
            <a:r>
              <a:rPr lang="it-IT" sz="2000" dirty="0" smtClean="0">
                <a:latin typeface="Cambria"/>
              </a:rPr>
              <a:t>, </a:t>
            </a:r>
            <a:r>
              <a:rPr lang="it-IT" sz="2000" dirty="0" err="1" smtClean="0">
                <a:latin typeface="Cambria"/>
              </a:rPr>
              <a:t>invoke</a:t>
            </a:r>
            <a:r>
              <a:rPr lang="it-IT" sz="2000" dirty="0" smtClean="0">
                <a:latin typeface="Cambria"/>
              </a:rPr>
              <a:t> </a:t>
            </a:r>
            <a:r>
              <a:rPr lang="it-IT" sz="2000" dirty="0" err="1" smtClean="0">
                <a:latin typeface="Cambria"/>
              </a:rPr>
              <a:t>error</a:t>
            </a:r>
            <a:r>
              <a:rPr lang="it-IT" sz="2000" dirty="0" smtClean="0">
                <a:latin typeface="Cambria"/>
              </a:rPr>
              <a:t> reporter</a:t>
            </a:r>
            <a:endParaRPr lang="it-IT" sz="2000" dirty="0">
              <a:latin typeface="Cambria"/>
            </a:endParaRPr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6677" y="2291480"/>
            <a:ext cx="2678647" cy="3620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880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295402" y="381000"/>
            <a:ext cx="9601200" cy="533400"/>
          </a:xfrm>
        </p:spPr>
        <p:txBody>
          <a:bodyPr>
            <a:normAutofit/>
          </a:bodyPr>
          <a:lstStyle/>
          <a:p>
            <a:r>
              <a:rPr lang="it-IT" dirty="0" smtClean="0"/>
              <a:t>Fault </a:t>
            </a:r>
            <a:r>
              <a:rPr lang="it-IT" dirty="0" err="1" smtClean="0"/>
              <a:t>detection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/>
              <p:cNvSpPr>
                <a:spLocks noGrp="1"/>
              </p:cNvSpPr>
              <p:nvPr>
                <p:ph idx="1"/>
              </p:nvPr>
            </p:nvSpPr>
            <p:spPr>
              <a:xfrm>
                <a:off x="459476" y="914400"/>
                <a:ext cx="11348211" cy="5744817"/>
              </a:xfrm>
            </p:spPr>
            <p:txBody>
              <a:bodyPr>
                <a:normAutofit/>
              </a:bodyPr>
              <a:lstStyle/>
              <a:p>
                <a:r>
                  <a:rPr lang="it-IT" sz="2400" dirty="0" smtClean="0">
                    <a:latin typeface="Cambria"/>
                  </a:rPr>
                  <a:t>Each processor </a:t>
                </a:r>
                <a:r>
                  <a:rPr lang="it-IT" sz="2400" dirty="0" err="1" smtClean="0">
                    <a:latin typeface="Cambria"/>
                  </a:rPr>
                  <a:t>has</a:t>
                </a:r>
                <a:r>
                  <a:rPr lang="it-IT" sz="2400" dirty="0" smtClean="0">
                    <a:latin typeface="Cambria"/>
                  </a:rPr>
                  <a:t> </a:t>
                </a:r>
                <a:r>
                  <a:rPr lang="it-IT" sz="2400" dirty="0" err="1" smtClean="0">
                    <a:latin typeface="Cambria"/>
                  </a:rPr>
                  <a:t>its</a:t>
                </a:r>
                <a:r>
                  <a:rPr lang="it-IT" sz="2400" dirty="0" smtClean="0">
                    <a:latin typeface="Cambria"/>
                  </a:rPr>
                  <a:t> </a:t>
                </a:r>
                <a:r>
                  <a:rPr lang="it-IT" sz="2400" dirty="0" err="1" smtClean="0">
                    <a:latin typeface="Cambria"/>
                  </a:rPr>
                  <a:t>own</a:t>
                </a:r>
                <a:r>
                  <a:rPr lang="it-IT" sz="2400" dirty="0" smtClean="0">
                    <a:latin typeface="Cambria"/>
                  </a:rPr>
                  <a:t> processor/bus </a:t>
                </a:r>
                <a:r>
                  <a:rPr lang="it-IT" sz="2400" dirty="0" err="1" smtClean="0">
                    <a:latin typeface="Cambria"/>
                  </a:rPr>
                  <a:t>error</a:t>
                </a:r>
                <a:r>
                  <a:rPr lang="it-IT" sz="2400" dirty="0" smtClean="0">
                    <a:latin typeface="Cambria"/>
                  </a:rPr>
                  <a:t> </a:t>
                </a:r>
                <a:r>
                  <a:rPr lang="it-IT" sz="2400" dirty="0" err="1" smtClean="0">
                    <a:latin typeface="Cambria"/>
                  </a:rPr>
                  <a:t>table</a:t>
                </a:r>
                <a:r>
                  <a:rPr lang="it-IT" sz="2400" dirty="0" smtClean="0">
                    <a:latin typeface="Cambria"/>
                  </a:rPr>
                  <a:t> (m by n </a:t>
                </a:r>
                <a:r>
                  <a:rPr lang="it-IT" sz="2400" dirty="0" err="1" smtClean="0">
                    <a:latin typeface="Cambria"/>
                  </a:rPr>
                  <a:t>matrix</a:t>
                </a:r>
                <a:r>
                  <a:rPr lang="it-IT" sz="2400" dirty="0" smtClean="0">
                    <a:latin typeface="Cambria"/>
                  </a:rPr>
                  <a:t>) </a:t>
                </a:r>
                <a:r>
                  <a:rPr lang="it-IT" sz="2400" dirty="0" err="1" smtClean="0">
                    <a:latin typeface="Cambria"/>
                  </a:rPr>
                  <a:t>maintained</a:t>
                </a:r>
                <a:r>
                  <a:rPr lang="it-IT" sz="2400" dirty="0" smtClean="0">
                    <a:latin typeface="Cambria"/>
                  </a:rPr>
                  <a:t> by </a:t>
                </a:r>
                <a:r>
                  <a:rPr lang="it-IT" sz="2400" dirty="0" err="1" smtClean="0">
                    <a:latin typeface="Cambria"/>
                  </a:rPr>
                  <a:t>its</a:t>
                </a:r>
                <a:r>
                  <a:rPr lang="it-IT" sz="2400" dirty="0" smtClean="0">
                    <a:latin typeface="Cambria"/>
                  </a:rPr>
                  <a:t> </a:t>
                </a:r>
                <a:r>
                  <a:rPr lang="it-IT" sz="2400" dirty="0" err="1" smtClean="0">
                    <a:latin typeface="Cambria"/>
                  </a:rPr>
                  <a:t>local</a:t>
                </a:r>
                <a:r>
                  <a:rPr lang="it-IT" sz="2400" dirty="0" smtClean="0">
                    <a:latin typeface="Cambria"/>
                  </a:rPr>
                  <a:t> </a:t>
                </a:r>
                <a:r>
                  <a:rPr lang="it-IT" sz="2400" dirty="0" err="1" smtClean="0">
                    <a:latin typeface="Cambria"/>
                  </a:rPr>
                  <a:t>executive’s</a:t>
                </a:r>
                <a:r>
                  <a:rPr lang="it-IT" sz="2400" dirty="0" smtClean="0">
                    <a:latin typeface="Cambria"/>
                  </a:rPr>
                  <a:t> </a:t>
                </a:r>
                <a:r>
                  <a:rPr lang="it-IT" sz="2400" dirty="0" err="1" smtClean="0">
                    <a:latin typeface="Cambria"/>
                  </a:rPr>
                  <a:t>error</a:t>
                </a:r>
                <a:r>
                  <a:rPr lang="it-IT" sz="2400" dirty="0" smtClean="0">
                    <a:latin typeface="Cambria"/>
                  </a:rPr>
                  <a:t> </a:t>
                </a:r>
                <a:r>
                  <a:rPr lang="it-IT" sz="2400" dirty="0" err="1" smtClean="0">
                    <a:latin typeface="Cambria"/>
                  </a:rPr>
                  <a:t>handler</a:t>
                </a:r>
                <a:endParaRPr lang="it-IT" sz="2400" dirty="0" smtClean="0">
                  <a:latin typeface="Cambria"/>
                </a:endParaRPr>
              </a:p>
              <a:p>
                <a:r>
                  <a:rPr lang="it-IT" sz="2400" dirty="0" smtClean="0">
                    <a:latin typeface="Cambria"/>
                  </a:rPr>
                  <a:t>Entry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it-IT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it-IT" sz="2400" b="0" i="0" smtClean="0">
                            <a:latin typeface="Cambria Math" panose="02040503050406030204" pitchFamily="18" charset="0"/>
                          </a:rPr>
                          <m:t>i</m:t>
                        </m:r>
                        <m:r>
                          <a:rPr lang="it-IT" sz="2400" b="0" i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it-IT" sz="2400" b="0" i="0" smtClean="0">
                            <a:latin typeface="Cambria Math" panose="02040503050406030204" pitchFamily="18" charset="0"/>
                          </a:rPr>
                          <m:t>j</m:t>
                        </m:r>
                      </m:e>
                    </m:d>
                  </m:oMath>
                </a14:m>
                <a:r>
                  <a:rPr lang="it-IT" sz="2400" dirty="0" smtClean="0">
                    <a:latin typeface="Cambria"/>
                  </a:rPr>
                  <a:t> in processor p </a:t>
                </a:r>
                <a:r>
                  <a:rPr lang="it-IT" sz="2400" dirty="0" err="1" smtClean="0">
                    <a:latin typeface="Cambria"/>
                  </a:rPr>
                  <a:t>represents</a:t>
                </a:r>
                <a:r>
                  <a:rPr lang="it-IT" sz="2400" dirty="0" smtClean="0">
                    <a:latin typeface="Cambria"/>
                  </a:rPr>
                  <a:t> the </a:t>
                </a:r>
                <a:r>
                  <a:rPr lang="it-IT" sz="2400" dirty="0" err="1" smtClean="0">
                    <a:latin typeface="Cambria"/>
                  </a:rPr>
                  <a:t>number</a:t>
                </a:r>
                <a:r>
                  <a:rPr lang="it-IT" sz="2400" dirty="0" smtClean="0">
                    <a:latin typeface="Cambria"/>
                  </a:rPr>
                  <a:t> of </a:t>
                </a:r>
                <a:r>
                  <a:rPr lang="it-IT" sz="2400" dirty="0" err="1" smtClean="0">
                    <a:latin typeface="Cambria"/>
                  </a:rPr>
                  <a:t>errors</a:t>
                </a:r>
                <a:r>
                  <a:rPr lang="it-IT" sz="2400" dirty="0" smtClean="0">
                    <a:latin typeface="Cambria"/>
                  </a:rPr>
                  <a:t> </a:t>
                </a:r>
                <a:r>
                  <a:rPr lang="it-IT" sz="2400" dirty="0" err="1" smtClean="0">
                    <a:latin typeface="Cambria"/>
                  </a:rPr>
                  <a:t>detected</a:t>
                </a:r>
                <a:r>
                  <a:rPr lang="it-IT" sz="2400" dirty="0" smtClean="0">
                    <a:latin typeface="Cambria"/>
                  </a:rPr>
                  <a:t> by processor </a:t>
                </a:r>
                <a:r>
                  <a:rPr lang="it-IT" sz="2400" dirty="0" err="1" smtClean="0">
                    <a:latin typeface="Cambria"/>
                  </a:rPr>
                  <a:t>p’s</a:t>
                </a:r>
                <a:r>
                  <a:rPr lang="it-IT" sz="2400" dirty="0" smtClean="0">
                    <a:latin typeface="Cambria"/>
                  </a:rPr>
                  <a:t> </a:t>
                </a:r>
                <a:r>
                  <a:rPr lang="it-IT" sz="2400" dirty="0" err="1" smtClean="0">
                    <a:latin typeface="Cambria"/>
                  </a:rPr>
                  <a:t>local</a:t>
                </a:r>
                <a:r>
                  <a:rPr lang="it-IT" sz="2400" dirty="0" smtClean="0">
                    <a:latin typeface="Cambria"/>
                  </a:rPr>
                  <a:t> executive </a:t>
                </a:r>
                <a:r>
                  <a:rPr lang="it-IT" sz="2400" dirty="0" err="1" smtClean="0">
                    <a:latin typeface="Cambria"/>
                  </a:rPr>
                  <a:t>that</a:t>
                </a:r>
                <a:r>
                  <a:rPr lang="it-IT" sz="2400" dirty="0" smtClean="0">
                    <a:latin typeface="Cambria"/>
                  </a:rPr>
                  <a:t> involve processor i and bus j</a:t>
                </a:r>
              </a:p>
              <a:p>
                <a:r>
                  <a:rPr lang="it-IT" sz="2400" dirty="0" smtClean="0">
                    <a:latin typeface="Cambria"/>
                  </a:rPr>
                  <a:t>Suppose </a:t>
                </a:r>
                <a:r>
                  <a:rPr lang="it-IT" sz="2400" dirty="0" err="1" smtClean="0">
                    <a:latin typeface="Cambria"/>
                  </a:rPr>
                  <a:t>that</a:t>
                </a:r>
                <a:r>
                  <a:rPr lang="it-IT" sz="2400" dirty="0" smtClean="0">
                    <a:latin typeface="Cambria"/>
                  </a:rPr>
                  <a:t> processor p </a:t>
                </a:r>
                <a:r>
                  <a:rPr lang="it-IT" sz="2400" dirty="0" err="1" smtClean="0">
                    <a:latin typeface="Cambria"/>
                  </a:rPr>
                  <a:t>is</a:t>
                </a:r>
                <a:r>
                  <a:rPr lang="it-IT" sz="2400" dirty="0" smtClean="0">
                    <a:latin typeface="Cambria"/>
                  </a:rPr>
                  <a:t> </a:t>
                </a:r>
                <a:r>
                  <a:rPr lang="it-IT" sz="2400" dirty="0" err="1" smtClean="0">
                    <a:latin typeface="Cambria"/>
                  </a:rPr>
                  <a:t>reading</a:t>
                </a:r>
                <a:r>
                  <a:rPr lang="it-IT" sz="2400" dirty="0" smtClean="0">
                    <a:latin typeface="Cambria"/>
                  </a:rPr>
                  <a:t> from processor q </a:t>
                </a:r>
                <a:r>
                  <a:rPr lang="it-IT" sz="2400" dirty="0" err="1" smtClean="0">
                    <a:latin typeface="Cambria"/>
                  </a:rPr>
                  <a:t>using</a:t>
                </a:r>
                <a:r>
                  <a:rPr lang="it-IT" sz="2400" dirty="0" smtClean="0">
                    <a:latin typeface="Cambria"/>
                  </a:rPr>
                  <a:t> bus r.  A </a:t>
                </a:r>
                <a:r>
                  <a:rPr lang="it-IT" sz="2400" dirty="0" err="1" smtClean="0">
                    <a:latin typeface="Cambria"/>
                  </a:rPr>
                  <a:t>matrix</a:t>
                </a:r>
                <a:r>
                  <a:rPr lang="it-IT" sz="2400" dirty="0" smtClean="0">
                    <a:latin typeface="Cambria"/>
                  </a:rPr>
                  <a:t> </a:t>
                </a:r>
                <a:r>
                  <a:rPr lang="it-IT" sz="2400" dirty="0" err="1" smtClean="0">
                    <a:latin typeface="Cambria"/>
                  </a:rPr>
                  <a:t>value</a:t>
                </a:r>
                <a:r>
                  <a:rPr lang="it-IT" sz="2400" dirty="0" smtClean="0">
                    <a:latin typeface="Cambria"/>
                  </a:rPr>
                  <a:t> </a:t>
                </a:r>
                <a:r>
                  <a:rPr lang="it-IT" sz="2400" dirty="0" err="1" smtClean="0">
                    <a:latin typeface="Cambria"/>
                  </a:rPr>
                  <a:t>change</a:t>
                </a:r>
                <a:r>
                  <a:rPr lang="it-IT" sz="2400" dirty="0" smtClean="0">
                    <a:latin typeface="Cambria"/>
                  </a:rPr>
                  <a:t> </a:t>
                </a:r>
                <a:r>
                  <a:rPr lang="it-IT" sz="2400" dirty="0" err="1" smtClean="0">
                    <a:latin typeface="Cambria"/>
                  </a:rPr>
                  <a:t>only</a:t>
                </a:r>
                <a:r>
                  <a:rPr lang="it-IT" sz="2400" dirty="0" smtClean="0">
                    <a:latin typeface="Cambria"/>
                  </a:rPr>
                  <a:t> </a:t>
                </a:r>
                <a:r>
                  <a:rPr lang="it-IT" sz="2400" dirty="0" err="1" smtClean="0">
                    <a:latin typeface="Cambria"/>
                  </a:rPr>
                  <a:t>if</a:t>
                </a:r>
                <a:r>
                  <a:rPr lang="it-IT" sz="2400" dirty="0" smtClean="0">
                    <a:latin typeface="Cambria"/>
                  </a:rPr>
                  <a:t>:</a:t>
                </a:r>
              </a:p>
              <a:p>
                <a:pPr marL="822941" lvl="1" indent="-457200">
                  <a:buFont typeface="+mj-lt"/>
                  <a:buAutoNum type="arabicParenR"/>
                </a:pPr>
                <a:r>
                  <a:rPr lang="it-IT" sz="2200" dirty="0" smtClean="0">
                    <a:latin typeface="Cambria"/>
                  </a:rPr>
                  <a:t>The connection from bus r to processor q </a:t>
                </a:r>
                <a:r>
                  <a:rPr lang="it-IT" sz="2200" dirty="0" err="1" smtClean="0">
                    <a:latin typeface="Cambria"/>
                  </a:rPr>
                  <a:t>is</a:t>
                </a:r>
                <a:r>
                  <a:rPr lang="it-IT" sz="2200" dirty="0" smtClean="0">
                    <a:latin typeface="Cambria"/>
                  </a:rPr>
                  <a:t> </a:t>
                </a:r>
                <a:r>
                  <a:rPr lang="it-IT" sz="2200" dirty="0" err="1" smtClean="0">
                    <a:latin typeface="Cambria"/>
                  </a:rPr>
                  <a:t>faulty</a:t>
                </a:r>
                <a:endParaRPr lang="it-IT" sz="2200" dirty="0" smtClean="0">
                  <a:latin typeface="Cambria"/>
                </a:endParaRPr>
              </a:p>
              <a:p>
                <a:pPr marL="822941" lvl="1" indent="-457200">
                  <a:buFont typeface="+mj-lt"/>
                  <a:buAutoNum type="arabicParenR"/>
                </a:pPr>
                <a:r>
                  <a:rPr lang="it-IT" sz="2200" dirty="0" smtClean="0">
                    <a:latin typeface="Cambria"/>
                  </a:rPr>
                  <a:t>The connection from processor p to bus r </a:t>
                </a:r>
                <a:r>
                  <a:rPr lang="it-IT" sz="2200" dirty="0" err="1" smtClean="0">
                    <a:latin typeface="Cambria"/>
                  </a:rPr>
                  <a:t>is</a:t>
                </a:r>
                <a:r>
                  <a:rPr lang="it-IT" sz="2200" dirty="0" smtClean="0">
                    <a:latin typeface="Cambria"/>
                  </a:rPr>
                  <a:t> </a:t>
                </a:r>
                <a:r>
                  <a:rPr lang="it-IT" sz="2200" dirty="0" err="1" smtClean="0">
                    <a:latin typeface="Cambria"/>
                  </a:rPr>
                  <a:t>faulty</a:t>
                </a:r>
                <a:endParaRPr lang="it-IT" sz="2200" dirty="0" smtClean="0">
                  <a:latin typeface="Cambria"/>
                </a:endParaRPr>
              </a:p>
              <a:p>
                <a:pPr marL="822941" lvl="1" indent="-457200">
                  <a:buFont typeface="+mj-lt"/>
                  <a:buAutoNum type="arabicParenR"/>
                </a:pPr>
                <a:r>
                  <a:rPr lang="it-IT" sz="2200" dirty="0" smtClean="0">
                    <a:latin typeface="Cambria"/>
                  </a:rPr>
                  <a:t>Bus r </a:t>
                </a:r>
                <a:r>
                  <a:rPr lang="it-IT" sz="2200" dirty="0" err="1" smtClean="0">
                    <a:latin typeface="Cambria"/>
                  </a:rPr>
                  <a:t>is</a:t>
                </a:r>
                <a:r>
                  <a:rPr lang="it-IT" sz="2200" dirty="0" smtClean="0">
                    <a:latin typeface="Cambria"/>
                  </a:rPr>
                  <a:t> </a:t>
                </a:r>
                <a:r>
                  <a:rPr lang="it-IT" sz="2200" dirty="0" err="1" smtClean="0">
                    <a:latin typeface="Cambria"/>
                  </a:rPr>
                  <a:t>faulty</a:t>
                </a:r>
                <a:endParaRPr lang="it-IT" sz="2200" dirty="0" smtClean="0">
                  <a:latin typeface="Cambria"/>
                </a:endParaRPr>
              </a:p>
              <a:p>
                <a:pPr marL="822941" lvl="1" indent="-457200">
                  <a:buFont typeface="+mj-lt"/>
                  <a:buAutoNum type="arabicParenR"/>
                </a:pPr>
                <a:r>
                  <a:rPr lang="it-IT" sz="2200" dirty="0" smtClean="0">
                    <a:latin typeface="Cambria"/>
                  </a:rPr>
                  <a:t>Processor q </a:t>
                </a:r>
                <a:r>
                  <a:rPr lang="it-IT" sz="2200" dirty="0" err="1" smtClean="0">
                    <a:latin typeface="Cambria"/>
                  </a:rPr>
                  <a:t>is</a:t>
                </a:r>
                <a:r>
                  <a:rPr lang="it-IT" sz="2200" dirty="0" smtClean="0">
                    <a:latin typeface="Cambria"/>
                  </a:rPr>
                  <a:t> </a:t>
                </a:r>
                <a:r>
                  <a:rPr lang="it-IT" sz="2200" dirty="0" err="1" smtClean="0">
                    <a:latin typeface="Cambria"/>
                  </a:rPr>
                  <a:t>faulty</a:t>
                </a:r>
                <a:endParaRPr lang="it-IT" sz="2200" dirty="0" smtClean="0">
                  <a:latin typeface="Cambria"/>
                </a:endParaRPr>
              </a:p>
              <a:p>
                <a:pPr marL="822941" lvl="1" indent="-457200">
                  <a:buFont typeface="+mj-lt"/>
                  <a:buAutoNum type="arabicParenR"/>
                </a:pPr>
                <a:r>
                  <a:rPr lang="it-IT" sz="2200" dirty="0" smtClean="0">
                    <a:latin typeface="Cambria"/>
                  </a:rPr>
                  <a:t>Processor p </a:t>
                </a:r>
                <a:r>
                  <a:rPr lang="it-IT" sz="2200" dirty="0" err="1" smtClean="0">
                    <a:latin typeface="Cambria"/>
                  </a:rPr>
                  <a:t>is</a:t>
                </a:r>
                <a:r>
                  <a:rPr lang="it-IT" sz="2200" dirty="0" smtClean="0">
                    <a:latin typeface="Cambria"/>
                  </a:rPr>
                  <a:t> </a:t>
                </a:r>
                <a:r>
                  <a:rPr lang="it-IT" sz="2200" dirty="0" err="1" smtClean="0">
                    <a:latin typeface="Cambria"/>
                  </a:rPr>
                  <a:t>faulty</a:t>
                </a:r>
                <a:endParaRPr lang="it-IT" sz="2200" dirty="0" smtClean="0">
                  <a:latin typeface="Cambria"/>
                </a:endParaRPr>
              </a:p>
              <a:p>
                <a:r>
                  <a:rPr lang="it-IT" sz="2400" dirty="0" smtClean="0">
                    <a:latin typeface="Cambria"/>
                  </a:rPr>
                  <a:t>e&gt;0 = a </a:t>
                </a:r>
                <a:r>
                  <a:rPr lang="it-IT" sz="2400" dirty="0" err="1" smtClean="0">
                    <a:latin typeface="Cambria"/>
                  </a:rPr>
                  <a:t>threshold</a:t>
                </a:r>
                <a:r>
                  <a:rPr lang="it-IT" sz="2400" dirty="0" smtClean="0">
                    <a:latin typeface="Cambria"/>
                  </a:rPr>
                  <a:t> of </a:t>
                </a:r>
                <a:r>
                  <a:rPr lang="it-IT" sz="2400" dirty="0" err="1" smtClean="0">
                    <a:latin typeface="Cambria"/>
                  </a:rPr>
                  <a:t>errors</a:t>
                </a:r>
                <a:r>
                  <a:rPr lang="it-IT" sz="2400" dirty="0" smtClean="0">
                    <a:latin typeface="Cambria"/>
                  </a:rPr>
                  <a:t> </a:t>
                </a:r>
                <a:r>
                  <a:rPr lang="it-IT" sz="2400" dirty="0" err="1" smtClean="0">
                    <a:latin typeface="Cambria"/>
                  </a:rPr>
                  <a:t>that</a:t>
                </a:r>
                <a:r>
                  <a:rPr lang="it-IT" sz="2400" dirty="0" smtClean="0">
                    <a:latin typeface="Cambria"/>
                  </a:rPr>
                  <a:t> </a:t>
                </a:r>
                <a:r>
                  <a:rPr lang="it-IT" sz="2400" dirty="0" err="1" smtClean="0">
                    <a:latin typeface="Cambria"/>
                  </a:rPr>
                  <a:t>will</a:t>
                </a:r>
                <a:r>
                  <a:rPr lang="it-IT" sz="2400" dirty="0" smtClean="0">
                    <a:latin typeface="Cambria"/>
                  </a:rPr>
                  <a:t> be </a:t>
                </a:r>
                <a:r>
                  <a:rPr lang="it-IT" sz="2400" dirty="0" err="1" smtClean="0">
                    <a:latin typeface="Cambria"/>
                  </a:rPr>
                  <a:t>tolerated</a:t>
                </a:r>
                <a:r>
                  <a:rPr lang="it-IT" sz="2400" dirty="0" smtClean="0">
                    <a:latin typeface="Cambria"/>
                  </a:rPr>
                  <a:t> for </a:t>
                </a:r>
                <a:r>
                  <a:rPr lang="it-IT" sz="2400" dirty="0" err="1" smtClean="0">
                    <a:latin typeface="Cambria"/>
                  </a:rPr>
                  <a:t>any</a:t>
                </a:r>
                <a:r>
                  <a:rPr lang="it-IT" sz="2400" dirty="0" smtClean="0">
                    <a:latin typeface="Cambria"/>
                  </a:rPr>
                  <a:t> processor/bus </a:t>
                </a:r>
                <a:r>
                  <a:rPr lang="it-IT" sz="2400" dirty="0" err="1" smtClean="0">
                    <a:latin typeface="Cambria"/>
                  </a:rPr>
                  <a:t>combination</a:t>
                </a:r>
                <a:endParaRPr lang="it-IT" sz="2400" dirty="0" smtClean="0">
                  <a:latin typeface="Cambria"/>
                </a:endParaRPr>
              </a:p>
              <a:p>
                <a:endParaRPr lang="it-IT" sz="2200" dirty="0">
                  <a:latin typeface="Cambria"/>
                </a:endParaRPr>
              </a:p>
            </p:txBody>
          </p:sp>
        </mc:Choice>
        <mc:Fallback xmlns="">
          <p:sp>
            <p:nvSpPr>
              <p:cNvPr id="3" name="Segnaposto contenut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9476" y="914400"/>
                <a:ext cx="11348211" cy="5744817"/>
              </a:xfrm>
              <a:blipFill rotWithShape="0">
                <a:blip r:embed="rId3"/>
                <a:stretch>
                  <a:fillRect l="-269" t="-1486" r="-85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90447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295400" y="381000"/>
            <a:ext cx="9601200" cy="533400"/>
          </a:xfrm>
        </p:spPr>
        <p:txBody>
          <a:bodyPr>
            <a:normAutofit/>
          </a:bodyPr>
          <a:lstStyle/>
          <a:p>
            <a:r>
              <a:rPr lang="it-IT" dirty="0" err="1" smtClean="0"/>
              <a:t>Introduction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/>
              <p:cNvSpPr>
                <a:spLocks noGrp="1"/>
              </p:cNvSpPr>
              <p:nvPr>
                <p:ph idx="1"/>
              </p:nvPr>
            </p:nvSpPr>
            <p:spPr>
              <a:xfrm>
                <a:off x="459477" y="1128491"/>
                <a:ext cx="11273051" cy="4601025"/>
              </a:xfrm>
            </p:spPr>
            <p:txBody>
              <a:bodyPr>
                <a:normAutofit/>
              </a:bodyPr>
              <a:lstStyle/>
              <a:p>
                <a:r>
                  <a:rPr lang="it-IT" sz="2400" dirty="0" smtClean="0">
                    <a:solidFill>
                      <a:srgbClr val="514A40"/>
                    </a:solidFill>
                  </a:rPr>
                  <a:t>The goal </a:t>
                </a:r>
                <a:r>
                  <a:rPr lang="it-IT" sz="2400" dirty="0" err="1" smtClean="0">
                    <a:solidFill>
                      <a:srgbClr val="514A40"/>
                    </a:solidFill>
                  </a:rPr>
                  <a:t>is</a:t>
                </a:r>
                <a:r>
                  <a:rPr lang="it-IT" sz="2400" dirty="0" smtClean="0">
                    <a:solidFill>
                      <a:srgbClr val="514A40"/>
                    </a:solidFill>
                  </a:rPr>
                  <a:t> to </a:t>
                </a:r>
                <a:r>
                  <a:rPr lang="it-IT" sz="2400" dirty="0" err="1" smtClean="0">
                    <a:solidFill>
                      <a:srgbClr val="514A40"/>
                    </a:solidFill>
                  </a:rPr>
                  <a:t>build</a:t>
                </a:r>
                <a:r>
                  <a:rPr lang="it-IT" sz="2400" dirty="0" smtClean="0">
                    <a:solidFill>
                      <a:srgbClr val="514A40"/>
                    </a:solidFill>
                  </a:rPr>
                  <a:t> an </a:t>
                </a:r>
                <a:r>
                  <a:rPr lang="it-IT" sz="2400" dirty="0" err="1" smtClean="0">
                    <a:solidFill>
                      <a:srgbClr val="514A40"/>
                    </a:solidFill>
                  </a:rPr>
                  <a:t>ultrareliable</a:t>
                </a:r>
                <a:r>
                  <a:rPr lang="it-IT" sz="2400" dirty="0" smtClean="0">
                    <a:solidFill>
                      <a:srgbClr val="514A40"/>
                    </a:solidFill>
                  </a:rPr>
                  <a:t> fault-</a:t>
                </a:r>
                <a:r>
                  <a:rPr lang="it-IT" sz="2400" dirty="0" err="1" smtClean="0">
                    <a:solidFill>
                      <a:srgbClr val="514A40"/>
                    </a:solidFill>
                  </a:rPr>
                  <a:t>tolerant</a:t>
                </a:r>
                <a:r>
                  <a:rPr lang="it-IT" sz="2400" dirty="0" smtClean="0">
                    <a:solidFill>
                      <a:srgbClr val="514A40"/>
                    </a:solidFill>
                  </a:rPr>
                  <a:t> computer </a:t>
                </a:r>
                <a:r>
                  <a:rPr lang="it-IT" sz="2400" dirty="0" err="1" smtClean="0">
                    <a:solidFill>
                      <a:srgbClr val="514A40"/>
                    </a:solidFill>
                  </a:rPr>
                  <a:t>system</a:t>
                </a:r>
                <a:r>
                  <a:rPr lang="it-IT" sz="2400" dirty="0" smtClean="0">
                    <a:solidFill>
                      <a:srgbClr val="514A40"/>
                    </a:solidFill>
                  </a:rPr>
                  <a:t> for </a:t>
                </a:r>
                <a:r>
                  <a:rPr lang="it-IT" sz="2400" dirty="0" err="1" smtClean="0">
                    <a:solidFill>
                      <a:srgbClr val="514A40"/>
                    </a:solidFill>
                  </a:rPr>
                  <a:t>aircraft</a:t>
                </a:r>
                <a:r>
                  <a:rPr lang="it-IT" sz="2400" dirty="0" smtClean="0">
                    <a:solidFill>
                      <a:srgbClr val="514A40"/>
                    </a:solidFill>
                  </a:rPr>
                  <a:t> control</a:t>
                </a:r>
              </a:p>
              <a:p>
                <a:r>
                  <a:rPr lang="it-IT" sz="2400" dirty="0" err="1" smtClean="0">
                    <a:solidFill>
                      <a:srgbClr val="514A40"/>
                    </a:solidFill>
                  </a:rPr>
                  <a:t>Modern</a:t>
                </a:r>
                <a:r>
                  <a:rPr lang="it-IT" sz="2400" dirty="0" smtClean="0">
                    <a:solidFill>
                      <a:srgbClr val="514A40"/>
                    </a:solidFill>
                  </a:rPr>
                  <a:t> commercial jet </a:t>
                </a:r>
                <a:r>
                  <a:rPr lang="it-IT" sz="2400" dirty="0" err="1" smtClean="0">
                    <a:solidFill>
                      <a:srgbClr val="514A40"/>
                    </a:solidFill>
                  </a:rPr>
                  <a:t>transports</a:t>
                </a:r>
                <a:r>
                  <a:rPr lang="it-IT" sz="2400" dirty="0" smtClean="0">
                    <a:solidFill>
                      <a:srgbClr val="514A40"/>
                    </a:solidFill>
                  </a:rPr>
                  <a:t> use </a:t>
                </a:r>
                <a:r>
                  <a:rPr lang="it-IT" sz="2400" dirty="0" err="1" smtClean="0">
                    <a:solidFill>
                      <a:srgbClr val="514A40"/>
                    </a:solidFill>
                  </a:rPr>
                  <a:t>computers</a:t>
                </a:r>
                <a:r>
                  <a:rPr lang="it-IT" sz="2400" dirty="0" smtClean="0">
                    <a:solidFill>
                      <a:srgbClr val="514A40"/>
                    </a:solidFill>
                  </a:rPr>
                  <a:t> to </a:t>
                </a:r>
                <a:r>
                  <a:rPr lang="it-IT" sz="2400" dirty="0" err="1" smtClean="0">
                    <a:solidFill>
                      <a:srgbClr val="514A40"/>
                    </a:solidFill>
                  </a:rPr>
                  <a:t>carry</a:t>
                </a:r>
                <a:r>
                  <a:rPr lang="it-IT" sz="2400" dirty="0" smtClean="0">
                    <a:solidFill>
                      <a:srgbClr val="514A40"/>
                    </a:solidFill>
                  </a:rPr>
                  <a:t> out </a:t>
                </a:r>
                <a:r>
                  <a:rPr lang="it-IT" sz="2400" dirty="0" err="1" smtClean="0">
                    <a:solidFill>
                      <a:srgbClr val="514A40"/>
                    </a:solidFill>
                  </a:rPr>
                  <a:t>many</a:t>
                </a:r>
                <a:r>
                  <a:rPr lang="it-IT" sz="2400" dirty="0" smtClean="0">
                    <a:solidFill>
                      <a:srgbClr val="514A40"/>
                    </a:solidFill>
                  </a:rPr>
                  <a:t> </a:t>
                </a:r>
                <a:r>
                  <a:rPr lang="it-IT" sz="2400" dirty="0" err="1" smtClean="0">
                    <a:solidFill>
                      <a:srgbClr val="514A40"/>
                    </a:solidFill>
                  </a:rPr>
                  <a:t>functions</a:t>
                </a:r>
                <a:endParaRPr lang="it-IT" sz="2400" dirty="0">
                  <a:solidFill>
                    <a:srgbClr val="514A40"/>
                  </a:solidFill>
                </a:endParaRPr>
              </a:p>
              <a:p>
                <a:r>
                  <a:rPr lang="it-IT" sz="2400" dirty="0" smtClean="0">
                    <a:solidFill>
                      <a:srgbClr val="514A40"/>
                    </a:solidFill>
                  </a:rPr>
                  <a:t>The reliability </a:t>
                </a:r>
                <a:r>
                  <a:rPr lang="it-IT" sz="2400" dirty="0" err="1" smtClean="0">
                    <a:solidFill>
                      <a:srgbClr val="514A40"/>
                    </a:solidFill>
                  </a:rPr>
                  <a:t>requirement</a:t>
                </a:r>
                <a:r>
                  <a:rPr lang="it-IT" sz="2400" dirty="0" smtClean="0">
                    <a:solidFill>
                      <a:srgbClr val="514A40"/>
                    </a:solidFill>
                  </a:rPr>
                  <a:t> for </a:t>
                </a:r>
                <a:r>
                  <a:rPr lang="it-IT" sz="2400" dirty="0" err="1" smtClean="0">
                    <a:solidFill>
                      <a:srgbClr val="514A40"/>
                    </a:solidFill>
                  </a:rPr>
                  <a:t>these</a:t>
                </a:r>
                <a:r>
                  <a:rPr lang="it-IT" sz="2400" dirty="0" smtClean="0">
                    <a:solidFill>
                      <a:srgbClr val="514A40"/>
                    </a:solidFill>
                  </a:rPr>
                  <a:t> </a:t>
                </a:r>
                <a:r>
                  <a:rPr lang="it-IT" sz="2400" dirty="0" err="1" smtClean="0">
                    <a:solidFill>
                      <a:srgbClr val="514A40"/>
                    </a:solidFill>
                  </a:rPr>
                  <a:t>computers</a:t>
                </a:r>
                <a:r>
                  <a:rPr lang="it-IT" sz="2400" dirty="0">
                    <a:solidFill>
                      <a:srgbClr val="514A40"/>
                    </a:solidFill>
                  </a:rPr>
                  <a:t> </a:t>
                </a:r>
                <a:r>
                  <a:rPr lang="it-IT" sz="2400" dirty="0" err="1" smtClean="0">
                    <a:solidFill>
                      <a:srgbClr val="514A40"/>
                    </a:solidFill>
                  </a:rPr>
                  <a:t>is</a:t>
                </a:r>
                <a:r>
                  <a:rPr lang="it-IT" sz="2400" dirty="0" smtClean="0">
                    <a:solidFill>
                      <a:srgbClr val="514A40"/>
                    </a:solidFill>
                  </a:rPr>
                  <a:t> </a:t>
                </a:r>
                <a:r>
                  <a:rPr lang="it-IT" sz="2400" dirty="0" err="1" smtClean="0">
                    <a:solidFill>
                      <a:srgbClr val="514A40"/>
                    </a:solidFill>
                  </a:rPr>
                  <a:t>that</a:t>
                </a:r>
                <a:r>
                  <a:rPr lang="it-IT" sz="2400" dirty="0" smtClean="0">
                    <a:solidFill>
                      <a:srgbClr val="514A40"/>
                    </a:solidFill>
                  </a:rPr>
                  <a:t> the </a:t>
                </a:r>
                <a:r>
                  <a:rPr lang="it-IT" sz="2400" dirty="0" err="1" smtClean="0">
                    <a:solidFill>
                      <a:srgbClr val="514A40"/>
                    </a:solidFill>
                  </a:rPr>
                  <a:t>probability</a:t>
                </a:r>
                <a:r>
                  <a:rPr lang="it-IT" sz="2400" dirty="0" smtClean="0">
                    <a:solidFill>
                      <a:srgbClr val="514A40"/>
                    </a:solidFill>
                  </a:rPr>
                  <a:t> of </a:t>
                </a:r>
                <a:r>
                  <a:rPr lang="it-IT" sz="2400" dirty="0" err="1" smtClean="0">
                    <a:solidFill>
                      <a:srgbClr val="514A40"/>
                    </a:solidFill>
                  </a:rPr>
                  <a:t>failure</a:t>
                </a:r>
                <a:r>
                  <a:rPr lang="it-IT" sz="2400" dirty="0" smtClean="0">
                    <a:solidFill>
                      <a:srgbClr val="514A40"/>
                    </a:solidFill>
                  </a:rPr>
                  <a:t> </a:t>
                </a:r>
                <a:r>
                  <a:rPr lang="it-IT" sz="2400" dirty="0" err="1" smtClean="0">
                    <a:solidFill>
                      <a:srgbClr val="514A40"/>
                    </a:solidFill>
                  </a:rPr>
                  <a:t>should</a:t>
                </a:r>
                <a:r>
                  <a:rPr lang="it-IT" sz="2400" dirty="0" smtClean="0">
                    <a:solidFill>
                      <a:srgbClr val="514A40"/>
                    </a:solidFill>
                  </a:rPr>
                  <a:t> be </a:t>
                </a:r>
                <a:r>
                  <a:rPr lang="it-IT" sz="2400" dirty="0" err="1" smtClean="0">
                    <a:solidFill>
                      <a:srgbClr val="514A40"/>
                    </a:solidFill>
                  </a:rPr>
                  <a:t>less</a:t>
                </a:r>
                <a:r>
                  <a:rPr lang="it-IT" sz="2400" dirty="0" smtClean="0">
                    <a:solidFill>
                      <a:srgbClr val="514A40"/>
                    </a:solidFill>
                  </a:rPr>
                  <a:t> </a:t>
                </a:r>
                <a:r>
                  <a:rPr lang="it-IT" sz="2400" dirty="0" err="1" smtClean="0">
                    <a:solidFill>
                      <a:srgbClr val="514A40"/>
                    </a:solidFill>
                  </a:rPr>
                  <a:t>than</a:t>
                </a:r>
                <a:r>
                  <a:rPr lang="it-IT" sz="2400" dirty="0" smtClean="0">
                    <a:solidFill>
                      <a:srgbClr val="514A40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sz="2400" i="1" smtClean="0">
                            <a:solidFill>
                              <a:srgbClr val="514A4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2400" b="0" i="1" smtClean="0">
                            <a:solidFill>
                              <a:srgbClr val="514A40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it-IT" sz="2400" b="0" i="1" smtClean="0">
                            <a:solidFill>
                              <a:srgbClr val="514A40"/>
                            </a:solidFill>
                            <a:latin typeface="Cambria Math" panose="02040503050406030204" pitchFamily="18" charset="0"/>
                          </a:rPr>
                          <m:t>−9</m:t>
                        </m:r>
                      </m:sup>
                    </m:sSup>
                  </m:oMath>
                </a14:m>
                <a:r>
                  <a:rPr lang="it-IT" dirty="0" smtClean="0">
                    <a:solidFill>
                      <a:srgbClr val="514A40"/>
                    </a:solidFill>
                    <a:latin typeface="Cambria"/>
                  </a:rPr>
                  <a:t> </a:t>
                </a:r>
                <a:r>
                  <a:rPr lang="it-IT" sz="2400" dirty="0" smtClean="0">
                    <a:solidFill>
                      <a:srgbClr val="514A40"/>
                    </a:solidFill>
                    <a:latin typeface="Cambria"/>
                  </a:rPr>
                  <a:t>per hour in a </a:t>
                </a:r>
                <a:r>
                  <a:rPr lang="it-IT" sz="2400" dirty="0" err="1" smtClean="0">
                    <a:solidFill>
                      <a:srgbClr val="514A40"/>
                    </a:solidFill>
                    <a:latin typeface="Cambria"/>
                  </a:rPr>
                  <a:t>flight</a:t>
                </a:r>
                <a:r>
                  <a:rPr lang="it-IT" sz="2400" dirty="0" smtClean="0">
                    <a:solidFill>
                      <a:srgbClr val="514A40"/>
                    </a:solidFill>
                    <a:latin typeface="Cambria"/>
                  </a:rPr>
                  <a:t> of </a:t>
                </a:r>
                <a:r>
                  <a:rPr lang="it-IT" sz="2400" dirty="0" err="1" smtClean="0">
                    <a:solidFill>
                      <a:srgbClr val="514A40"/>
                    </a:solidFill>
                    <a:latin typeface="Cambria"/>
                  </a:rPr>
                  <a:t>ten</a:t>
                </a:r>
                <a:r>
                  <a:rPr lang="it-IT" sz="2400" dirty="0" smtClean="0">
                    <a:solidFill>
                      <a:srgbClr val="514A40"/>
                    </a:solidFill>
                    <a:latin typeface="Cambria"/>
                  </a:rPr>
                  <a:t> hours </a:t>
                </a:r>
                <a:r>
                  <a:rPr lang="it-IT" sz="2400" dirty="0" err="1" smtClean="0">
                    <a:solidFill>
                      <a:srgbClr val="514A40"/>
                    </a:solidFill>
                    <a:latin typeface="Cambria"/>
                  </a:rPr>
                  <a:t>duration</a:t>
                </a:r>
                <a:endParaRPr lang="it-IT" sz="2400" dirty="0" smtClean="0">
                  <a:solidFill>
                    <a:srgbClr val="514A40"/>
                  </a:solidFill>
                  <a:latin typeface="Cambria"/>
                </a:endParaRPr>
              </a:p>
              <a:p>
                <a:r>
                  <a:rPr lang="it-IT" sz="2400" dirty="0" smtClean="0">
                    <a:solidFill>
                      <a:srgbClr val="514A40"/>
                    </a:solidFill>
                    <a:latin typeface="Cambria"/>
                  </a:rPr>
                  <a:t>Highly </a:t>
                </a:r>
                <a:r>
                  <a:rPr lang="it-IT" sz="2400" dirty="0" err="1" smtClean="0">
                    <a:solidFill>
                      <a:srgbClr val="514A40"/>
                    </a:solidFill>
                    <a:latin typeface="Cambria"/>
                  </a:rPr>
                  <a:t>reliable</a:t>
                </a:r>
                <a:r>
                  <a:rPr lang="it-IT" sz="2400" dirty="0" smtClean="0">
                    <a:solidFill>
                      <a:srgbClr val="514A40"/>
                    </a:solidFill>
                    <a:latin typeface="Cambria"/>
                  </a:rPr>
                  <a:t> computer </a:t>
                </a:r>
                <a:r>
                  <a:rPr lang="it-IT" sz="2400" dirty="0" err="1" smtClean="0">
                    <a:solidFill>
                      <a:srgbClr val="514A40"/>
                    </a:solidFill>
                    <a:latin typeface="Cambria"/>
                  </a:rPr>
                  <a:t>system</a:t>
                </a:r>
                <a:r>
                  <a:rPr lang="it-IT" sz="2400" dirty="0" smtClean="0">
                    <a:solidFill>
                      <a:srgbClr val="514A40"/>
                    </a:solidFill>
                    <a:latin typeface="Cambria"/>
                  </a:rPr>
                  <a:t> can </a:t>
                </a:r>
                <a:r>
                  <a:rPr lang="it-IT" sz="2400" dirty="0" err="1" smtClean="0">
                    <a:solidFill>
                      <a:srgbClr val="514A40"/>
                    </a:solidFill>
                    <a:latin typeface="Cambria"/>
                  </a:rPr>
                  <a:t>have</a:t>
                </a:r>
                <a:r>
                  <a:rPr lang="it-IT" sz="2400" dirty="0" smtClean="0">
                    <a:solidFill>
                      <a:srgbClr val="514A40"/>
                    </a:solidFill>
                    <a:latin typeface="Cambria"/>
                  </a:rPr>
                  <a:t> </a:t>
                </a:r>
                <a:r>
                  <a:rPr lang="it-IT" sz="2400" dirty="0" err="1" smtClean="0">
                    <a:solidFill>
                      <a:srgbClr val="514A40"/>
                    </a:solidFill>
                    <a:latin typeface="Cambria"/>
                  </a:rPr>
                  <a:t>application</a:t>
                </a:r>
                <a:r>
                  <a:rPr lang="it-IT" sz="2400" dirty="0" smtClean="0">
                    <a:solidFill>
                      <a:srgbClr val="514A40"/>
                    </a:solidFill>
                    <a:latin typeface="Cambria"/>
                  </a:rPr>
                  <a:t> in </a:t>
                </a:r>
                <a:r>
                  <a:rPr lang="it-IT" sz="2400" dirty="0" err="1" smtClean="0">
                    <a:solidFill>
                      <a:srgbClr val="514A40"/>
                    </a:solidFill>
                    <a:latin typeface="Cambria"/>
                  </a:rPr>
                  <a:t>other</a:t>
                </a:r>
                <a:r>
                  <a:rPr lang="it-IT" sz="2400" dirty="0" smtClean="0">
                    <a:solidFill>
                      <a:srgbClr val="514A40"/>
                    </a:solidFill>
                    <a:latin typeface="Cambria"/>
                  </a:rPr>
                  <a:t> </a:t>
                </a:r>
                <a:r>
                  <a:rPr lang="it-IT" sz="2400" dirty="0" err="1" smtClean="0">
                    <a:solidFill>
                      <a:srgbClr val="514A40"/>
                    </a:solidFill>
                    <a:latin typeface="Cambria"/>
                  </a:rPr>
                  <a:t>areas</a:t>
                </a:r>
                <a:r>
                  <a:rPr lang="it-IT" sz="2400" dirty="0" smtClean="0">
                    <a:solidFill>
                      <a:srgbClr val="514A40"/>
                    </a:solidFill>
                    <a:latin typeface="Cambria"/>
                  </a:rPr>
                  <a:t> </a:t>
                </a:r>
                <a:r>
                  <a:rPr lang="it-IT" sz="2400" dirty="0" err="1" smtClean="0">
                    <a:solidFill>
                      <a:srgbClr val="514A40"/>
                    </a:solidFill>
                    <a:latin typeface="Cambria"/>
                  </a:rPr>
                  <a:t>as</a:t>
                </a:r>
                <a:r>
                  <a:rPr lang="it-IT" sz="2400" dirty="0" smtClean="0">
                    <a:solidFill>
                      <a:srgbClr val="514A40"/>
                    </a:solidFill>
                    <a:latin typeface="Cambria"/>
                  </a:rPr>
                  <a:t> </a:t>
                </a:r>
                <a:r>
                  <a:rPr lang="it-IT" sz="2400" dirty="0" err="1" smtClean="0">
                    <a:solidFill>
                      <a:srgbClr val="514A40"/>
                    </a:solidFill>
                    <a:latin typeface="Cambria"/>
                  </a:rPr>
                  <a:t>well</a:t>
                </a:r>
                <a:r>
                  <a:rPr lang="it-IT" sz="2400" dirty="0" smtClean="0">
                    <a:solidFill>
                      <a:srgbClr val="514A40"/>
                    </a:solidFill>
                    <a:latin typeface="Cambria"/>
                  </a:rPr>
                  <a:t> (i.e. </a:t>
                </a:r>
                <a:r>
                  <a:rPr lang="it-IT" sz="2400" dirty="0" err="1" smtClean="0">
                    <a:solidFill>
                      <a:srgbClr val="514A40"/>
                    </a:solidFill>
                    <a:latin typeface="Cambria"/>
                  </a:rPr>
                  <a:t>critical</a:t>
                </a:r>
                <a:r>
                  <a:rPr lang="it-IT" sz="2400" dirty="0" smtClean="0">
                    <a:solidFill>
                      <a:srgbClr val="514A40"/>
                    </a:solidFill>
                    <a:latin typeface="Cambria"/>
                  </a:rPr>
                  <a:t> </a:t>
                </a:r>
                <a:r>
                  <a:rPr lang="it-IT" sz="2400" dirty="0" err="1" smtClean="0">
                    <a:solidFill>
                      <a:srgbClr val="514A40"/>
                    </a:solidFill>
                    <a:latin typeface="Cambria"/>
                  </a:rPr>
                  <a:t>industries</a:t>
                </a:r>
                <a:r>
                  <a:rPr lang="it-IT" sz="2400" dirty="0" smtClean="0">
                    <a:solidFill>
                      <a:srgbClr val="514A40"/>
                    </a:solidFill>
                    <a:latin typeface="Cambria"/>
                  </a:rPr>
                  <a:t> </a:t>
                </a:r>
                <a:r>
                  <a:rPr lang="it-IT" sz="2400" dirty="0" err="1" smtClean="0">
                    <a:solidFill>
                      <a:srgbClr val="514A40"/>
                    </a:solidFill>
                    <a:latin typeface="Cambria"/>
                  </a:rPr>
                  <a:t>applications</a:t>
                </a:r>
                <a:r>
                  <a:rPr lang="it-IT" sz="2400" dirty="0" smtClean="0">
                    <a:solidFill>
                      <a:srgbClr val="514A40"/>
                    </a:solidFill>
                    <a:latin typeface="Cambria"/>
                  </a:rPr>
                  <a:t>)</a:t>
                </a:r>
              </a:p>
              <a:p>
                <a:r>
                  <a:rPr lang="it-IT" sz="2400" dirty="0" smtClean="0">
                    <a:solidFill>
                      <a:srgbClr val="514A40"/>
                    </a:solidFill>
                    <a:latin typeface="Cambria"/>
                  </a:rPr>
                  <a:t>The </a:t>
                </a:r>
                <a:r>
                  <a:rPr lang="it-IT" sz="2400" dirty="0" err="1" smtClean="0">
                    <a:solidFill>
                      <a:srgbClr val="514A40"/>
                    </a:solidFill>
                    <a:latin typeface="Cambria"/>
                  </a:rPr>
                  <a:t>objective</a:t>
                </a:r>
                <a:r>
                  <a:rPr lang="it-IT" sz="2400" dirty="0" smtClean="0">
                    <a:solidFill>
                      <a:srgbClr val="514A40"/>
                    </a:solidFill>
                    <a:latin typeface="Cambria"/>
                  </a:rPr>
                  <a:t> in </a:t>
                </a:r>
                <a:r>
                  <a:rPr lang="it-IT" sz="2400" dirty="0" err="1" smtClean="0">
                    <a:solidFill>
                      <a:srgbClr val="514A40"/>
                    </a:solidFill>
                    <a:latin typeface="Cambria"/>
                  </a:rPr>
                  <a:t>designing</a:t>
                </a:r>
                <a:r>
                  <a:rPr lang="it-IT" sz="2400" dirty="0" smtClean="0">
                    <a:solidFill>
                      <a:srgbClr val="514A40"/>
                    </a:solidFill>
                    <a:latin typeface="Cambria"/>
                  </a:rPr>
                  <a:t> SIFT(Software </a:t>
                </a:r>
                <a:r>
                  <a:rPr lang="it-IT" sz="2400" dirty="0" err="1" smtClean="0">
                    <a:solidFill>
                      <a:srgbClr val="514A40"/>
                    </a:solidFill>
                    <a:latin typeface="Cambria"/>
                  </a:rPr>
                  <a:t>Implemented</a:t>
                </a:r>
                <a:r>
                  <a:rPr lang="it-IT" sz="2400" dirty="0" smtClean="0">
                    <a:solidFill>
                      <a:srgbClr val="514A40"/>
                    </a:solidFill>
                    <a:latin typeface="Cambria"/>
                  </a:rPr>
                  <a:t> Fault </a:t>
                </a:r>
                <a:r>
                  <a:rPr lang="it-IT" sz="2400" dirty="0" err="1" smtClean="0">
                    <a:solidFill>
                      <a:srgbClr val="514A40"/>
                    </a:solidFill>
                    <a:latin typeface="Cambria"/>
                  </a:rPr>
                  <a:t>Tolerance</a:t>
                </a:r>
                <a:r>
                  <a:rPr lang="it-IT" sz="2400" dirty="0" smtClean="0">
                    <a:solidFill>
                      <a:srgbClr val="514A40"/>
                    </a:solidFill>
                    <a:latin typeface="Cambria"/>
                  </a:rPr>
                  <a:t>) </a:t>
                </a:r>
                <a:r>
                  <a:rPr lang="it-IT" sz="2400" dirty="0" err="1" smtClean="0">
                    <a:solidFill>
                      <a:srgbClr val="514A40"/>
                    </a:solidFill>
                    <a:latin typeface="Cambria"/>
                  </a:rPr>
                  <a:t>is</a:t>
                </a:r>
                <a:r>
                  <a:rPr lang="it-IT" sz="2400" dirty="0" smtClean="0">
                    <a:solidFill>
                      <a:srgbClr val="514A40"/>
                    </a:solidFill>
                    <a:latin typeface="Cambria"/>
                  </a:rPr>
                  <a:t> to </a:t>
                </a:r>
                <a:r>
                  <a:rPr lang="it-IT" sz="2400" dirty="0" err="1" smtClean="0">
                    <a:solidFill>
                      <a:srgbClr val="514A40"/>
                    </a:solidFill>
                    <a:latin typeface="Cambria"/>
                  </a:rPr>
                  <a:t>achieve</a:t>
                </a:r>
                <a:r>
                  <a:rPr lang="it-IT" sz="2400" dirty="0" smtClean="0">
                    <a:solidFill>
                      <a:srgbClr val="514A40"/>
                    </a:solidFill>
                    <a:latin typeface="Cambria"/>
                  </a:rPr>
                  <a:t> the reliability </a:t>
                </a:r>
                <a:r>
                  <a:rPr lang="it-IT" sz="2400" dirty="0" err="1" smtClean="0">
                    <a:solidFill>
                      <a:srgbClr val="514A40"/>
                    </a:solidFill>
                    <a:latin typeface="Cambria"/>
                  </a:rPr>
                  <a:t>required</a:t>
                </a:r>
                <a:r>
                  <a:rPr lang="it-IT" sz="2400" dirty="0" smtClean="0">
                    <a:solidFill>
                      <a:srgbClr val="514A40"/>
                    </a:solidFill>
                    <a:latin typeface="Cambria"/>
                  </a:rPr>
                  <a:t> in an </a:t>
                </a:r>
                <a:r>
                  <a:rPr lang="it-IT" sz="2400" dirty="0" err="1" smtClean="0">
                    <a:solidFill>
                      <a:srgbClr val="514A40"/>
                    </a:solidFill>
                    <a:latin typeface="Cambria"/>
                  </a:rPr>
                  <a:t>economic</a:t>
                </a:r>
                <a:r>
                  <a:rPr lang="it-IT" sz="2400" dirty="0" smtClean="0">
                    <a:solidFill>
                      <a:srgbClr val="514A40"/>
                    </a:solidFill>
                    <a:latin typeface="Cambria"/>
                  </a:rPr>
                  <a:t> </a:t>
                </a:r>
                <a:r>
                  <a:rPr lang="it-IT" sz="2400" dirty="0" err="1" smtClean="0">
                    <a:solidFill>
                      <a:srgbClr val="514A40"/>
                    </a:solidFill>
                    <a:latin typeface="Cambria"/>
                  </a:rPr>
                  <a:t>manner</a:t>
                </a:r>
                <a:endParaRPr lang="it-IT" sz="2400" dirty="0" smtClean="0">
                  <a:solidFill>
                    <a:srgbClr val="514A40"/>
                  </a:solidFill>
                  <a:latin typeface="Cambria"/>
                </a:endParaRPr>
              </a:p>
              <a:p>
                <a:r>
                  <a:rPr lang="it-IT" sz="2400" dirty="0" err="1" smtClean="0">
                    <a:solidFill>
                      <a:srgbClr val="514A40"/>
                    </a:solidFill>
                    <a:latin typeface="Cambria"/>
                  </a:rPr>
                  <a:t>Moreover</a:t>
                </a:r>
                <a:r>
                  <a:rPr lang="it-IT" sz="2400" dirty="0" smtClean="0">
                    <a:solidFill>
                      <a:srgbClr val="514A40"/>
                    </a:solidFill>
                    <a:latin typeface="Cambria"/>
                  </a:rPr>
                  <a:t>, the </a:t>
                </a:r>
                <a:r>
                  <a:rPr lang="it-IT" sz="2400" dirty="0" err="1" smtClean="0">
                    <a:solidFill>
                      <a:srgbClr val="514A40"/>
                    </a:solidFill>
                    <a:latin typeface="Cambria"/>
                  </a:rPr>
                  <a:t>resulting</a:t>
                </a:r>
                <a:r>
                  <a:rPr lang="it-IT" sz="2400" dirty="0" smtClean="0">
                    <a:solidFill>
                      <a:srgbClr val="514A40"/>
                    </a:solidFill>
                    <a:latin typeface="Cambria"/>
                  </a:rPr>
                  <a:t> </a:t>
                </a:r>
                <a:r>
                  <a:rPr lang="it-IT" sz="2400" dirty="0" err="1" smtClean="0">
                    <a:solidFill>
                      <a:srgbClr val="514A40"/>
                    </a:solidFill>
                    <a:latin typeface="Cambria"/>
                  </a:rPr>
                  <a:t>system</a:t>
                </a:r>
                <a:r>
                  <a:rPr lang="it-IT" sz="2400" dirty="0" smtClean="0">
                    <a:solidFill>
                      <a:srgbClr val="514A40"/>
                    </a:solidFill>
                    <a:latin typeface="Cambria"/>
                  </a:rPr>
                  <a:t> must be </a:t>
                </a:r>
                <a:r>
                  <a:rPr lang="it-IT" sz="2400" dirty="0" err="1" smtClean="0">
                    <a:solidFill>
                      <a:srgbClr val="514A40"/>
                    </a:solidFill>
                    <a:latin typeface="Cambria"/>
                  </a:rPr>
                  <a:t>as</a:t>
                </a:r>
                <a:r>
                  <a:rPr lang="it-IT" sz="2400" dirty="0" smtClean="0">
                    <a:solidFill>
                      <a:srgbClr val="514A40"/>
                    </a:solidFill>
                    <a:latin typeface="Cambria"/>
                  </a:rPr>
                  <a:t> </a:t>
                </a:r>
                <a:r>
                  <a:rPr lang="it-IT" sz="2400" dirty="0" err="1" smtClean="0">
                    <a:solidFill>
                      <a:srgbClr val="514A40"/>
                    </a:solidFill>
                    <a:latin typeface="Cambria"/>
                  </a:rPr>
                  <a:t>flexible</a:t>
                </a:r>
                <a:r>
                  <a:rPr lang="it-IT" sz="2400" dirty="0" smtClean="0">
                    <a:solidFill>
                      <a:srgbClr val="514A40"/>
                    </a:solidFill>
                    <a:latin typeface="Cambria"/>
                  </a:rPr>
                  <a:t> </a:t>
                </a:r>
                <a:r>
                  <a:rPr lang="it-IT" sz="2400" dirty="0" err="1" smtClean="0">
                    <a:solidFill>
                      <a:srgbClr val="514A40"/>
                    </a:solidFill>
                    <a:latin typeface="Cambria"/>
                  </a:rPr>
                  <a:t>as</a:t>
                </a:r>
                <a:r>
                  <a:rPr lang="it-IT" sz="2400" dirty="0" smtClean="0">
                    <a:solidFill>
                      <a:srgbClr val="514A40"/>
                    </a:solidFill>
                    <a:latin typeface="Cambria"/>
                  </a:rPr>
                  <a:t> </a:t>
                </a:r>
                <a:r>
                  <a:rPr lang="it-IT" sz="2400" dirty="0" err="1">
                    <a:solidFill>
                      <a:srgbClr val="514A40"/>
                    </a:solidFill>
                    <a:latin typeface="Cambria"/>
                  </a:rPr>
                  <a:t>p</a:t>
                </a:r>
                <a:r>
                  <a:rPr lang="it-IT" sz="2400" dirty="0" err="1" smtClean="0">
                    <a:solidFill>
                      <a:srgbClr val="514A40"/>
                    </a:solidFill>
                    <a:latin typeface="Cambria"/>
                  </a:rPr>
                  <a:t>ossible</a:t>
                </a:r>
                <a:endParaRPr lang="it-IT" dirty="0">
                  <a:solidFill>
                    <a:srgbClr val="514A40"/>
                  </a:solidFill>
                  <a:latin typeface="Cambria"/>
                </a:endParaRPr>
              </a:p>
            </p:txBody>
          </p:sp>
        </mc:Choice>
        <mc:Fallback xmlns="">
          <p:sp>
            <p:nvSpPr>
              <p:cNvPr id="3" name="Segnaposto contenut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9477" y="1128491"/>
                <a:ext cx="11273051" cy="4601025"/>
              </a:xfrm>
              <a:blipFill rotWithShape="0">
                <a:blip r:embed="rId3"/>
                <a:stretch>
                  <a:fillRect l="-270" t="-1854" b="-132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1524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295402" y="381000"/>
            <a:ext cx="9601200" cy="533400"/>
          </a:xfrm>
        </p:spPr>
        <p:txBody>
          <a:bodyPr>
            <a:normAutofit/>
          </a:bodyPr>
          <a:lstStyle/>
          <a:p>
            <a:r>
              <a:rPr lang="it-IT" dirty="0" smtClean="0"/>
              <a:t>Fault </a:t>
            </a:r>
            <a:r>
              <a:rPr lang="it-IT" dirty="0" err="1" smtClean="0"/>
              <a:t>detection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/>
              <p:cNvSpPr>
                <a:spLocks noGrp="1"/>
              </p:cNvSpPr>
              <p:nvPr>
                <p:ph idx="1"/>
              </p:nvPr>
            </p:nvSpPr>
            <p:spPr>
              <a:xfrm>
                <a:off x="459476" y="914400"/>
                <a:ext cx="11273051" cy="4997669"/>
              </a:xfrm>
            </p:spPr>
            <p:txBody>
              <a:bodyPr>
                <a:normAutofit/>
              </a:bodyPr>
              <a:lstStyle/>
              <a:p>
                <a:r>
                  <a:rPr lang="it-IT" sz="2400" dirty="0" smtClean="0">
                    <a:latin typeface="Cambria"/>
                  </a:rPr>
                  <a:t>The connection from bus r to processor q </a:t>
                </a:r>
                <a:r>
                  <a:rPr lang="it-IT" sz="2400" dirty="0" err="1" smtClean="0">
                    <a:latin typeface="Cambria"/>
                  </a:rPr>
                  <a:t>is</a:t>
                </a:r>
                <a:r>
                  <a:rPr lang="it-IT" sz="2400" dirty="0" smtClean="0">
                    <a:latin typeface="Cambria"/>
                  </a:rPr>
                  <a:t> </a:t>
                </a:r>
                <a:r>
                  <a:rPr lang="it-IT" sz="2400" dirty="0" err="1" smtClean="0">
                    <a:latin typeface="Cambria"/>
                  </a:rPr>
                  <a:t>faulty</a:t>
                </a:r>
                <a:endParaRPr lang="it-IT" sz="2400" dirty="0" smtClean="0">
                  <a:latin typeface="Cambria"/>
                </a:endParaRPr>
              </a:p>
              <a:p>
                <a:pPr lvl="1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sz="22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200" b="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it-IT" sz="2200" b="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it-IT" sz="22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2200" i="1" dirty="0" err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it-IT" sz="2200" i="1" dirty="0" err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it-IT" sz="2200" i="1" dirty="0" err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r>
                      <a:rPr lang="it-IT" sz="2200" b="0" i="1" dirty="0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it-IT" sz="2200" b="0" i="1" dirty="0" smtClea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endParaRPr lang="it-IT" sz="2200" dirty="0" smtClean="0">
                  <a:latin typeface="Cambria"/>
                </a:endParaRP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it-IT" sz="2200" dirty="0" err="1" smtClean="0">
                    <a:latin typeface="Cambria"/>
                  </a:rPr>
                  <a:t>Exists</a:t>
                </a:r>
                <a:r>
                  <a:rPr lang="it-IT" sz="2200" dirty="0" smtClean="0">
                    <a:latin typeface="Cambria"/>
                  </a:rPr>
                  <a:t> a bus j </a:t>
                </a:r>
                <a:r>
                  <a:rPr lang="it-IT" sz="2200" dirty="0" err="1" smtClean="0">
                    <a:latin typeface="Cambria"/>
                  </a:rPr>
                  <a:t>such</a:t>
                </a:r>
                <a:r>
                  <a:rPr lang="it-IT" sz="2200" dirty="0" smtClean="0">
                    <a:latin typeface="Cambria"/>
                  </a:rPr>
                  <a:t> </a:t>
                </a:r>
                <a:r>
                  <a:rPr lang="it-IT" sz="2200" dirty="0" err="1" smtClean="0">
                    <a:latin typeface="Cambria"/>
                  </a:rPr>
                  <a:t>that</a:t>
                </a:r>
                <a:r>
                  <a:rPr lang="it-IT" sz="2200" dirty="0" smtClean="0">
                    <a:latin typeface="Cambria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2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200" b="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it-IT" sz="2200" b="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it-IT" sz="2200" b="0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it-IT" sz="2200" b="0" i="1" dirty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it-IT" sz="2200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it-IT" sz="2200" b="0" i="1" dirty="0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it-IT" sz="2200" b="0" i="1" dirty="0" smtClean="0">
                        <a:latin typeface="Cambria Math" panose="02040503050406030204" pitchFamily="18" charset="0"/>
                      </a:rPr>
                      <m:t>]≤</m:t>
                    </m:r>
                    <m:r>
                      <a:rPr lang="it-IT" sz="2200" b="0" i="1" dirty="0" smtClea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endParaRPr lang="it-IT" sz="2200" dirty="0" smtClean="0">
                  <a:latin typeface="Cambria"/>
                </a:endParaRP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it-IT" sz="2200" dirty="0" err="1" smtClean="0">
                    <a:latin typeface="Cambria"/>
                  </a:rPr>
                  <a:t>Exists</a:t>
                </a:r>
                <a:r>
                  <a:rPr lang="it-IT" sz="2200" dirty="0" smtClean="0">
                    <a:latin typeface="Cambria"/>
                  </a:rPr>
                  <a:t> a processor i </a:t>
                </a:r>
                <a:r>
                  <a:rPr lang="it-IT" sz="2200" dirty="0" err="1" smtClean="0">
                    <a:latin typeface="Cambria"/>
                  </a:rPr>
                  <a:t>such</a:t>
                </a:r>
                <a:r>
                  <a:rPr lang="it-IT" sz="2200" dirty="0" smtClean="0">
                    <a:latin typeface="Cambria"/>
                  </a:rPr>
                  <a:t> </a:t>
                </a:r>
                <a:r>
                  <a:rPr lang="it-IT" sz="2200" dirty="0" err="1" smtClean="0">
                    <a:latin typeface="Cambria"/>
                  </a:rPr>
                  <a:t>that</a:t>
                </a:r>
                <a:r>
                  <a:rPr lang="it-IT" sz="2200" dirty="0" smtClean="0">
                    <a:latin typeface="Cambria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2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200" b="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it-IT" sz="2200" b="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it-IT" sz="2200" i="1" dirty="0">
                        <a:latin typeface="Cambria Math" panose="02040503050406030204" pitchFamily="18" charset="0"/>
                      </a:rPr>
                      <m:t>[</m:t>
                    </m:r>
                    <m:r>
                      <a:rPr lang="it-IT" sz="2200" b="0" i="1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it-IT" sz="2200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it-IT" sz="2200" b="0" i="1" dirty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it-IT" sz="2200" i="1" dirty="0">
                        <a:latin typeface="Cambria Math" panose="02040503050406030204" pitchFamily="18" charset="0"/>
                      </a:rPr>
                      <m:t>]≤</m:t>
                    </m:r>
                    <m:r>
                      <a:rPr lang="it-IT" sz="2200" i="1" dirty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endParaRPr lang="it-IT" sz="2200" dirty="0" smtClean="0"/>
              </a:p>
              <a:p>
                <a:pPr>
                  <a:buFont typeface="Wingdings" panose="05000000000000000000" pitchFamily="2" charset="2"/>
                  <a:buChar char="Ø"/>
                </a:pPr>
                <a:r>
                  <a:rPr lang="it-IT" sz="2400" dirty="0" smtClean="0"/>
                  <a:t> Processor p </a:t>
                </a:r>
                <a:r>
                  <a:rPr lang="it-IT" sz="2400" dirty="0" err="1" smtClean="0"/>
                  <a:t>will</a:t>
                </a:r>
                <a:r>
                  <a:rPr lang="it-IT" sz="2400" dirty="0" smtClean="0"/>
                  <a:t> stop </a:t>
                </a:r>
                <a:r>
                  <a:rPr lang="it-IT" sz="2400" dirty="0" err="1" smtClean="0"/>
                  <a:t>using</a:t>
                </a:r>
                <a:r>
                  <a:rPr lang="it-IT" sz="2400" dirty="0" smtClean="0"/>
                  <a:t> bus r to talk to processor q</a:t>
                </a:r>
              </a:p>
              <a:p>
                <a:pPr>
                  <a:buFont typeface="Wingdings" panose="05000000000000000000" pitchFamily="2" charset="2"/>
                  <a:buChar char="Ø"/>
                </a:pPr>
                <a:endParaRPr lang="it-IT" sz="2400" dirty="0"/>
              </a:p>
              <a:p>
                <a:pPr lvl="1"/>
                <a:endParaRPr lang="it-IT" sz="2200" dirty="0" smtClean="0">
                  <a:latin typeface="Cambria"/>
                </a:endParaRPr>
              </a:p>
            </p:txBody>
          </p:sp>
        </mc:Choice>
        <mc:Fallback xmlns="">
          <p:sp>
            <p:nvSpPr>
              <p:cNvPr id="3" name="Segnaposto contenut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9476" y="914400"/>
                <a:ext cx="11273051" cy="4997669"/>
              </a:xfrm>
              <a:blipFill rotWithShape="0">
                <a:blip r:embed="rId3"/>
                <a:stretch>
                  <a:fillRect l="-270" t="-170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02277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295402" y="381000"/>
            <a:ext cx="9601200" cy="533400"/>
          </a:xfrm>
        </p:spPr>
        <p:txBody>
          <a:bodyPr>
            <a:normAutofit/>
          </a:bodyPr>
          <a:lstStyle/>
          <a:p>
            <a:r>
              <a:rPr lang="it-IT" dirty="0" smtClean="0"/>
              <a:t>Fault </a:t>
            </a:r>
            <a:r>
              <a:rPr lang="it-IT" dirty="0" err="1" smtClean="0"/>
              <a:t>detection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/>
              <p:cNvSpPr>
                <a:spLocks noGrp="1"/>
              </p:cNvSpPr>
              <p:nvPr>
                <p:ph idx="1"/>
              </p:nvPr>
            </p:nvSpPr>
            <p:spPr>
              <a:xfrm>
                <a:off x="459476" y="914400"/>
                <a:ext cx="11273051" cy="4997669"/>
              </a:xfrm>
            </p:spPr>
            <p:txBody>
              <a:bodyPr>
                <a:normAutofit/>
              </a:bodyPr>
              <a:lstStyle/>
              <a:p>
                <a:r>
                  <a:rPr lang="it-IT" sz="2400" dirty="0" smtClean="0">
                    <a:latin typeface="Cambria"/>
                  </a:rPr>
                  <a:t>The connection from processor p to bus r </a:t>
                </a:r>
                <a:r>
                  <a:rPr lang="it-IT" sz="2400" dirty="0" err="1" smtClean="0">
                    <a:latin typeface="Cambria"/>
                  </a:rPr>
                  <a:t>is</a:t>
                </a:r>
                <a:r>
                  <a:rPr lang="it-IT" sz="2400" dirty="0" smtClean="0">
                    <a:latin typeface="Cambria"/>
                  </a:rPr>
                  <a:t> </a:t>
                </a:r>
                <a:r>
                  <a:rPr lang="it-IT" sz="2400" dirty="0" err="1" smtClean="0">
                    <a:latin typeface="Cambria"/>
                  </a:rPr>
                  <a:t>faulty</a:t>
                </a:r>
                <a:endParaRPr lang="it-IT" sz="2400" dirty="0" smtClean="0">
                  <a:latin typeface="Cambria"/>
                </a:endParaRPr>
              </a:p>
              <a:p>
                <a:pPr lvl="1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sz="22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200" b="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it-IT" sz="2200" b="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it-IT" sz="22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2200" b="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it-IT" sz="2200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it-IT" sz="2200" b="0" i="1" dirty="0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r>
                      <a:rPr lang="it-IT" sz="2200" b="0" i="1" dirty="0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it-IT" sz="2200" b="0" i="1" dirty="0" smtClea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endParaRPr lang="it-IT" sz="2200" dirty="0" smtClean="0">
                  <a:latin typeface="Cambria"/>
                </a:endParaRPr>
              </a:p>
              <a:p>
                <a:pPr>
                  <a:buFont typeface="Wingdings" panose="05000000000000000000" pitchFamily="2" charset="2"/>
                  <a:buChar char="Ø"/>
                </a:pPr>
                <a:r>
                  <a:rPr lang="it-IT" sz="2400" dirty="0" smtClean="0">
                    <a:latin typeface="Cambria"/>
                  </a:rPr>
                  <a:t>Processor p </a:t>
                </a:r>
                <a:r>
                  <a:rPr lang="it-IT" sz="2400" dirty="0" err="1" smtClean="0">
                    <a:latin typeface="Cambria"/>
                  </a:rPr>
                  <a:t>will</a:t>
                </a:r>
                <a:r>
                  <a:rPr lang="it-IT" sz="2400" dirty="0" smtClean="0">
                    <a:latin typeface="Cambria"/>
                  </a:rPr>
                  <a:t> stop </a:t>
                </a:r>
                <a:r>
                  <a:rPr lang="it-IT" sz="2400" dirty="0" err="1" smtClean="0">
                    <a:latin typeface="Cambria"/>
                  </a:rPr>
                  <a:t>using</a:t>
                </a:r>
                <a:r>
                  <a:rPr lang="it-IT" sz="2400" dirty="0" smtClean="0">
                    <a:latin typeface="Cambria"/>
                  </a:rPr>
                  <a:t> bus r and </a:t>
                </a:r>
                <a:r>
                  <a:rPr lang="it-IT" sz="2400" dirty="0" err="1" smtClean="0">
                    <a:latin typeface="Cambria"/>
                  </a:rPr>
                  <a:t>will</a:t>
                </a:r>
                <a:r>
                  <a:rPr lang="it-IT" sz="2400" dirty="0" smtClean="0">
                    <a:latin typeface="Cambria"/>
                  </a:rPr>
                  <a:t> report to the global executive </a:t>
                </a:r>
                <a:r>
                  <a:rPr lang="it-IT" sz="2400" dirty="0" err="1" smtClean="0">
                    <a:latin typeface="Cambria"/>
                  </a:rPr>
                  <a:t>that</a:t>
                </a:r>
                <a:r>
                  <a:rPr lang="it-IT" sz="2400" dirty="0" smtClean="0">
                    <a:latin typeface="Cambria"/>
                  </a:rPr>
                  <a:t> bus r </a:t>
                </a:r>
                <a:r>
                  <a:rPr lang="it-IT" sz="2400" dirty="0" err="1" smtClean="0">
                    <a:latin typeface="Cambria"/>
                  </a:rPr>
                  <a:t>is</a:t>
                </a:r>
                <a:r>
                  <a:rPr lang="it-IT" sz="2400" dirty="0" smtClean="0">
                    <a:latin typeface="Cambria"/>
                  </a:rPr>
                  <a:t> </a:t>
                </a:r>
                <a:r>
                  <a:rPr lang="it-IT" sz="2400" dirty="0" err="1" smtClean="0">
                    <a:latin typeface="Cambria"/>
                  </a:rPr>
                  <a:t>faulty</a:t>
                </a:r>
                <a:endParaRPr lang="it-IT" sz="2400" dirty="0" smtClean="0">
                  <a:latin typeface="Cambria"/>
                </a:endParaRPr>
              </a:p>
              <a:p>
                <a:pPr>
                  <a:buFont typeface="Wingdings" panose="05000000000000000000" pitchFamily="2" charset="2"/>
                  <a:buChar char="Ø"/>
                </a:pPr>
                <a:endParaRPr lang="it-IT" sz="2400" dirty="0">
                  <a:latin typeface="Cambria"/>
                </a:endParaRPr>
              </a:p>
              <a:p>
                <a:r>
                  <a:rPr lang="it-IT" sz="2400" dirty="0" smtClean="0"/>
                  <a:t>Bus </a:t>
                </a:r>
                <a:r>
                  <a:rPr lang="it-IT" sz="2400" dirty="0"/>
                  <a:t>r </a:t>
                </a:r>
                <a:r>
                  <a:rPr lang="it-IT" sz="2400" dirty="0" err="1"/>
                  <a:t>is</a:t>
                </a:r>
                <a:r>
                  <a:rPr lang="it-IT" sz="2400" dirty="0"/>
                  <a:t> </a:t>
                </a:r>
                <a:r>
                  <a:rPr lang="it-IT" sz="2400" dirty="0" err="1" smtClean="0"/>
                  <a:t>faulty</a:t>
                </a:r>
                <a:r>
                  <a:rPr lang="it-IT" sz="2400" dirty="0" smtClean="0"/>
                  <a:t> (</a:t>
                </a:r>
                <a:r>
                  <a:rPr lang="it-IT" sz="2400" dirty="0" err="1" smtClean="0"/>
                  <a:t>only</a:t>
                </a:r>
                <a:r>
                  <a:rPr lang="it-IT" sz="2400" dirty="0" smtClean="0"/>
                  <a:t> the global executive can </a:t>
                </a:r>
                <a:r>
                  <a:rPr lang="it-IT" sz="2400" dirty="0" err="1" smtClean="0"/>
                  <a:t>distinguish</a:t>
                </a:r>
                <a:r>
                  <a:rPr lang="it-IT" sz="2400" dirty="0" smtClean="0"/>
                  <a:t> </a:t>
                </a:r>
                <a:r>
                  <a:rPr lang="it-IT" sz="2400" dirty="0" err="1" smtClean="0"/>
                  <a:t>this</a:t>
                </a:r>
                <a:r>
                  <a:rPr lang="it-IT" sz="2400" dirty="0" smtClean="0"/>
                  <a:t> case)</a:t>
                </a:r>
                <a:endParaRPr lang="it-IT" sz="2400" dirty="0"/>
              </a:p>
              <a:p>
                <a:pPr lvl="1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it-IT" sz="2200" i="1" dirty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it-IT" sz="2200" i="1" dirty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it-IT" sz="2200" i="1" dirty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it-IT" sz="22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200" b="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it-IT" sz="2200" b="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it-IT" sz="22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22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it-IT" sz="2200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it-IT" sz="2200" i="1" dirty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r>
                      <a:rPr lang="it-IT" sz="2200" i="1" dirty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it-IT" sz="2200" i="1" dirty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endParaRPr lang="it-IT" sz="2200" dirty="0"/>
              </a:p>
              <a:p>
                <a:pPr>
                  <a:buFont typeface="Wingdings" panose="05000000000000000000" pitchFamily="2" charset="2"/>
                  <a:buChar char="Ø"/>
                </a:pPr>
                <a:r>
                  <a:rPr lang="it-IT" sz="2400" dirty="0" err="1" smtClean="0"/>
                  <a:t>Every</a:t>
                </a:r>
                <a:r>
                  <a:rPr lang="it-IT" sz="2400" dirty="0" smtClean="0"/>
                  <a:t> processor </a:t>
                </a:r>
                <a:r>
                  <a:rPr lang="it-IT" sz="2400" dirty="0" err="1" smtClean="0"/>
                  <a:t>will</a:t>
                </a:r>
                <a:r>
                  <a:rPr lang="it-IT" sz="2400" dirty="0" smtClean="0"/>
                  <a:t> </a:t>
                </a:r>
                <a:r>
                  <a:rPr lang="it-IT" sz="2400" dirty="0"/>
                  <a:t>stop </a:t>
                </a:r>
                <a:r>
                  <a:rPr lang="it-IT" sz="2400" dirty="0" err="1"/>
                  <a:t>using</a:t>
                </a:r>
                <a:r>
                  <a:rPr lang="it-IT" sz="2400" dirty="0"/>
                  <a:t> bus </a:t>
                </a:r>
                <a:r>
                  <a:rPr lang="it-IT" sz="2400" dirty="0" smtClean="0"/>
                  <a:t>r</a:t>
                </a:r>
                <a:endParaRPr lang="it-IT" sz="2400" dirty="0">
                  <a:latin typeface="Cambria"/>
                </a:endParaRPr>
              </a:p>
            </p:txBody>
          </p:sp>
        </mc:Choice>
        <mc:Fallback xmlns="">
          <p:sp>
            <p:nvSpPr>
              <p:cNvPr id="3" name="Segnaposto contenut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9476" y="914400"/>
                <a:ext cx="11273051" cy="4997669"/>
              </a:xfrm>
              <a:blipFill rotWithShape="0">
                <a:blip r:embed="rId3"/>
                <a:stretch>
                  <a:fillRect l="-270" t="-1707" r="-5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61656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295402" y="381000"/>
            <a:ext cx="9601200" cy="533400"/>
          </a:xfrm>
        </p:spPr>
        <p:txBody>
          <a:bodyPr>
            <a:normAutofit/>
          </a:bodyPr>
          <a:lstStyle/>
          <a:p>
            <a:r>
              <a:rPr lang="it-IT" dirty="0" smtClean="0"/>
              <a:t>Fault </a:t>
            </a:r>
            <a:r>
              <a:rPr lang="it-IT" dirty="0" err="1" smtClean="0"/>
              <a:t>detection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/>
              <p:cNvSpPr>
                <a:spLocks noGrp="1"/>
              </p:cNvSpPr>
              <p:nvPr>
                <p:ph idx="1"/>
              </p:nvPr>
            </p:nvSpPr>
            <p:spPr>
              <a:xfrm>
                <a:off x="459476" y="914400"/>
                <a:ext cx="11273051" cy="4997669"/>
              </a:xfrm>
            </p:spPr>
            <p:txBody>
              <a:bodyPr>
                <a:normAutofit/>
              </a:bodyPr>
              <a:lstStyle/>
              <a:p>
                <a:r>
                  <a:rPr lang="it-IT" sz="2400" dirty="0" smtClean="0">
                    <a:latin typeface="Cambria"/>
                  </a:rPr>
                  <a:t>Processor q </a:t>
                </a:r>
                <a:r>
                  <a:rPr lang="it-IT" sz="2400" dirty="0" err="1" smtClean="0">
                    <a:latin typeface="Cambria"/>
                  </a:rPr>
                  <a:t>is</a:t>
                </a:r>
                <a:r>
                  <a:rPr lang="it-IT" sz="2400" dirty="0" smtClean="0">
                    <a:latin typeface="Cambria"/>
                  </a:rPr>
                  <a:t> </a:t>
                </a:r>
                <a:r>
                  <a:rPr lang="it-IT" sz="2400" dirty="0" err="1" smtClean="0">
                    <a:latin typeface="Cambria"/>
                  </a:rPr>
                  <a:t>faulty</a:t>
                </a:r>
                <a:endParaRPr lang="it-IT" sz="2400" dirty="0" smtClean="0">
                  <a:latin typeface="Cambria"/>
                </a:endParaRPr>
              </a:p>
              <a:p>
                <a:pPr lvl="1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sz="22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200" b="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it-IT" sz="2200" b="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it-IT" sz="22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2200" b="0" i="1" dirty="0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it-IT" sz="2200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it-IT" sz="2200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it-IT" sz="2200" b="0" i="1" dirty="0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it-IT" sz="2200" b="0" i="1" dirty="0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it-IT" sz="2200" b="0" i="1" dirty="0" smtClean="0">
                        <a:latin typeface="Cambria Math" panose="02040503050406030204" pitchFamily="18" charset="0"/>
                      </a:rPr>
                      <m:t>, ∀ </m:t>
                    </m:r>
                    <m:r>
                      <a:rPr lang="it-IT" sz="22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𝑏𝑢𝑠</m:t>
                    </m:r>
                    <m:r>
                      <a:rPr lang="it-IT" sz="22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it-IT" sz="22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</m:oMath>
                </a14:m>
                <a:endParaRPr lang="it-IT" sz="2200" dirty="0" smtClean="0">
                  <a:latin typeface="Cambria"/>
                </a:endParaRPr>
              </a:p>
              <a:p>
                <a:pPr>
                  <a:buFont typeface="Wingdings" panose="05000000000000000000" pitchFamily="2" charset="2"/>
                  <a:buChar char="Ø"/>
                </a:pPr>
                <a:r>
                  <a:rPr lang="it-IT" sz="2400" dirty="0" smtClean="0">
                    <a:latin typeface="Cambria"/>
                  </a:rPr>
                  <a:t> Processor p </a:t>
                </a:r>
                <a:r>
                  <a:rPr lang="it-IT" sz="2400" dirty="0" err="1" smtClean="0">
                    <a:latin typeface="Cambria"/>
                  </a:rPr>
                  <a:t>will</a:t>
                </a:r>
                <a:r>
                  <a:rPr lang="it-IT" sz="2400" dirty="0" smtClean="0">
                    <a:latin typeface="Cambria"/>
                  </a:rPr>
                  <a:t> report to the global executive </a:t>
                </a:r>
                <a:r>
                  <a:rPr lang="it-IT" sz="2400" dirty="0" err="1" smtClean="0">
                    <a:latin typeface="Cambria"/>
                  </a:rPr>
                  <a:t>that</a:t>
                </a:r>
                <a:r>
                  <a:rPr lang="it-IT" sz="2400" dirty="0" smtClean="0">
                    <a:latin typeface="Cambria"/>
                  </a:rPr>
                  <a:t> processor q </a:t>
                </a:r>
                <a:r>
                  <a:rPr lang="it-IT" sz="2400" dirty="0" err="1" smtClean="0">
                    <a:latin typeface="Cambria"/>
                  </a:rPr>
                  <a:t>is</a:t>
                </a:r>
                <a:r>
                  <a:rPr lang="it-IT" sz="2400" dirty="0" smtClean="0">
                    <a:latin typeface="Cambria"/>
                  </a:rPr>
                  <a:t> </a:t>
                </a:r>
                <a:r>
                  <a:rPr lang="it-IT" sz="2400" dirty="0" err="1" smtClean="0">
                    <a:latin typeface="Cambria"/>
                  </a:rPr>
                  <a:t>faulty</a:t>
                </a:r>
                <a:endParaRPr lang="it-IT" sz="2400" dirty="0" smtClean="0">
                  <a:latin typeface="Cambria"/>
                </a:endParaRPr>
              </a:p>
              <a:p>
                <a:pPr>
                  <a:buFont typeface="Wingdings" panose="05000000000000000000" pitchFamily="2" charset="2"/>
                  <a:buChar char="Ø"/>
                </a:pPr>
                <a:endParaRPr lang="it-IT" sz="2400" dirty="0">
                  <a:latin typeface="Cambria"/>
                </a:endParaRPr>
              </a:p>
              <a:p>
                <a:r>
                  <a:rPr lang="it-IT" sz="2400" dirty="0" smtClean="0">
                    <a:latin typeface="Cambria"/>
                  </a:rPr>
                  <a:t>Processor p </a:t>
                </a:r>
                <a:r>
                  <a:rPr lang="it-IT" sz="2400" dirty="0" err="1" smtClean="0">
                    <a:latin typeface="Cambria"/>
                  </a:rPr>
                  <a:t>is</a:t>
                </a:r>
                <a:r>
                  <a:rPr lang="it-IT" sz="2400" dirty="0" smtClean="0">
                    <a:latin typeface="Cambria"/>
                  </a:rPr>
                  <a:t> </a:t>
                </a:r>
                <a:r>
                  <a:rPr lang="it-IT" sz="2400" dirty="0" err="1" smtClean="0">
                    <a:latin typeface="Cambria"/>
                  </a:rPr>
                  <a:t>faulty</a:t>
                </a:r>
                <a:endParaRPr lang="it-IT" sz="2400" dirty="0" smtClean="0">
                  <a:latin typeface="Cambria"/>
                </a:endParaRP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it-IT" sz="2200" dirty="0" err="1" smtClean="0">
                    <a:latin typeface="Cambria"/>
                  </a:rPr>
                  <a:t>Error</a:t>
                </a:r>
                <a:r>
                  <a:rPr lang="it-IT" sz="2200" dirty="0" smtClean="0">
                    <a:latin typeface="Cambria"/>
                  </a:rPr>
                  <a:t> </a:t>
                </a:r>
                <a:r>
                  <a:rPr lang="it-IT" sz="2200" dirty="0" err="1" smtClean="0">
                    <a:latin typeface="Cambria"/>
                  </a:rPr>
                  <a:t>handler</a:t>
                </a:r>
                <a:r>
                  <a:rPr lang="it-IT" sz="2200" dirty="0" smtClean="0">
                    <a:latin typeface="Cambria"/>
                  </a:rPr>
                  <a:t> </a:t>
                </a:r>
                <a:r>
                  <a:rPr lang="it-IT" sz="2200" dirty="0" err="1" smtClean="0">
                    <a:latin typeface="Cambria"/>
                  </a:rPr>
                  <a:t>cannot</a:t>
                </a:r>
                <a:r>
                  <a:rPr lang="it-IT" sz="2200" dirty="0" smtClean="0">
                    <a:latin typeface="Cambria"/>
                  </a:rPr>
                  <a:t> </a:t>
                </a:r>
                <a:r>
                  <a:rPr lang="it-IT" sz="2200" dirty="0" err="1" smtClean="0">
                    <a:latin typeface="Cambria"/>
                  </a:rPr>
                  <a:t>diagnose</a:t>
                </a:r>
                <a:r>
                  <a:rPr lang="it-IT" sz="2200" dirty="0" smtClean="0">
                    <a:latin typeface="Cambria"/>
                  </a:rPr>
                  <a:t> case 5, </a:t>
                </a:r>
                <a:r>
                  <a:rPr lang="it-IT" sz="2200" dirty="0" err="1" smtClean="0">
                    <a:latin typeface="Cambria"/>
                  </a:rPr>
                  <a:t>since</a:t>
                </a:r>
                <a:r>
                  <a:rPr lang="it-IT" sz="2200" dirty="0" smtClean="0">
                    <a:latin typeface="Cambria"/>
                  </a:rPr>
                  <a:t> the </a:t>
                </a:r>
                <a:r>
                  <a:rPr lang="it-IT" sz="2200" dirty="0" err="1" smtClean="0">
                    <a:latin typeface="Cambria"/>
                  </a:rPr>
                  <a:t>failure</a:t>
                </a:r>
                <a:r>
                  <a:rPr lang="it-IT" sz="2200" dirty="0" smtClean="0">
                    <a:latin typeface="Cambria"/>
                  </a:rPr>
                  <a:t> of the processor </a:t>
                </a:r>
                <a:r>
                  <a:rPr lang="it-IT" sz="2200" dirty="0" err="1" smtClean="0">
                    <a:latin typeface="Cambria"/>
                  </a:rPr>
                  <a:t>executing</a:t>
                </a:r>
                <a:r>
                  <a:rPr lang="it-IT" sz="2200" dirty="0" smtClean="0">
                    <a:latin typeface="Cambria"/>
                  </a:rPr>
                  <a:t> </a:t>
                </a:r>
                <a:r>
                  <a:rPr lang="it-IT" sz="2200" dirty="0" err="1" smtClean="0">
                    <a:latin typeface="Cambria"/>
                  </a:rPr>
                  <a:t>it</a:t>
                </a:r>
                <a:r>
                  <a:rPr lang="it-IT" sz="2200" dirty="0" smtClean="0">
                    <a:latin typeface="Cambria"/>
                  </a:rPr>
                  <a:t> </a:t>
                </a:r>
                <a:r>
                  <a:rPr lang="it-IT" sz="2200" dirty="0" err="1" smtClean="0">
                    <a:latin typeface="Cambria"/>
                  </a:rPr>
                  <a:t>could</a:t>
                </a:r>
                <a:r>
                  <a:rPr lang="it-IT" sz="2200" dirty="0" smtClean="0">
                    <a:latin typeface="Cambria"/>
                  </a:rPr>
                  <a:t> cause the </a:t>
                </a:r>
                <a:r>
                  <a:rPr lang="it-IT" sz="2200" dirty="0" err="1" smtClean="0">
                    <a:latin typeface="Cambria"/>
                  </a:rPr>
                  <a:t>error</a:t>
                </a:r>
                <a:r>
                  <a:rPr lang="it-IT" sz="2200" dirty="0" smtClean="0">
                    <a:latin typeface="Cambria"/>
                  </a:rPr>
                  <a:t> </a:t>
                </a:r>
                <a:r>
                  <a:rPr lang="it-IT" sz="2200" dirty="0" err="1" smtClean="0">
                    <a:latin typeface="Cambria"/>
                  </a:rPr>
                  <a:t>handler</a:t>
                </a:r>
                <a:r>
                  <a:rPr lang="it-IT" sz="2200" dirty="0" smtClean="0">
                    <a:latin typeface="Cambria"/>
                  </a:rPr>
                  <a:t> to decide </a:t>
                </a:r>
                <a:r>
                  <a:rPr lang="it-IT" sz="2200" dirty="0" err="1" smtClean="0">
                    <a:latin typeface="Cambria"/>
                  </a:rPr>
                  <a:t>that</a:t>
                </a:r>
                <a:r>
                  <a:rPr lang="it-IT" sz="2200" dirty="0" smtClean="0">
                    <a:latin typeface="Cambria"/>
                  </a:rPr>
                  <a:t> </a:t>
                </a:r>
                <a:r>
                  <a:rPr lang="it-IT" sz="2200" dirty="0" err="1" smtClean="0">
                    <a:latin typeface="Cambria"/>
                  </a:rPr>
                  <a:t>any</a:t>
                </a:r>
                <a:r>
                  <a:rPr lang="it-IT" sz="2200" dirty="0" smtClean="0">
                    <a:latin typeface="Cambria"/>
                  </a:rPr>
                  <a:t> (or none) of the </a:t>
                </a:r>
                <a:r>
                  <a:rPr lang="it-IT" sz="2200" dirty="0" err="1" smtClean="0">
                    <a:latin typeface="Cambria"/>
                  </a:rPr>
                  <a:t>other</a:t>
                </a:r>
                <a:r>
                  <a:rPr lang="it-IT" sz="2200" dirty="0" smtClean="0">
                    <a:latin typeface="Cambria"/>
                  </a:rPr>
                  <a:t> </a:t>
                </a:r>
                <a:r>
                  <a:rPr lang="it-IT" sz="2200" dirty="0" err="1" smtClean="0">
                    <a:latin typeface="Cambria"/>
                  </a:rPr>
                  <a:t>four</a:t>
                </a:r>
                <a:r>
                  <a:rPr lang="it-IT" sz="2200" dirty="0" smtClean="0">
                    <a:latin typeface="Cambria"/>
                  </a:rPr>
                  <a:t> </a:t>
                </a:r>
                <a:r>
                  <a:rPr lang="it-IT" sz="2200" dirty="0" err="1" smtClean="0">
                    <a:latin typeface="Cambria"/>
                  </a:rPr>
                  <a:t>cases</a:t>
                </a:r>
                <a:r>
                  <a:rPr lang="it-IT" sz="2200" dirty="0" smtClean="0">
                    <a:latin typeface="Cambria"/>
                  </a:rPr>
                  <a:t> </a:t>
                </a:r>
                <a:r>
                  <a:rPr lang="it-IT" sz="2200" dirty="0" err="1" smtClean="0">
                    <a:latin typeface="Cambria"/>
                  </a:rPr>
                  <a:t>hold</a:t>
                </a:r>
                <a:endParaRPr lang="it-IT" sz="2200" dirty="0" smtClean="0">
                  <a:latin typeface="Cambria"/>
                </a:endParaRPr>
              </a:p>
              <a:p>
                <a:pPr>
                  <a:buFont typeface="Wingdings" panose="05000000000000000000" pitchFamily="2" charset="2"/>
                  <a:buChar char="Ø"/>
                </a:pPr>
                <a:r>
                  <a:rPr lang="it-IT" sz="2400" dirty="0" smtClean="0">
                    <a:latin typeface="Cambria"/>
                  </a:rPr>
                  <a:t> Global executive </a:t>
                </a:r>
                <a:r>
                  <a:rPr lang="it-IT" sz="2400" dirty="0" err="1" smtClean="0">
                    <a:latin typeface="Cambria"/>
                  </a:rPr>
                  <a:t>decides</a:t>
                </a:r>
                <a:endParaRPr lang="it-IT" sz="2400" dirty="0" smtClean="0">
                  <a:latin typeface="Cambria"/>
                </a:endParaRPr>
              </a:p>
              <a:p>
                <a:endParaRPr lang="it-IT" sz="2200" dirty="0">
                  <a:latin typeface="Cambria"/>
                </a:endParaRPr>
              </a:p>
            </p:txBody>
          </p:sp>
        </mc:Choice>
        <mc:Fallback xmlns="">
          <p:sp>
            <p:nvSpPr>
              <p:cNvPr id="3" name="Segnaposto contenut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9476" y="914400"/>
                <a:ext cx="11273051" cy="4997669"/>
              </a:xfrm>
              <a:blipFill rotWithShape="0">
                <a:blip r:embed="rId3"/>
                <a:stretch>
                  <a:fillRect l="-270" t="-170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83583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295402" y="381000"/>
            <a:ext cx="9601200" cy="533400"/>
          </a:xfrm>
        </p:spPr>
        <p:txBody>
          <a:bodyPr>
            <a:normAutofit/>
          </a:bodyPr>
          <a:lstStyle/>
          <a:p>
            <a:r>
              <a:rPr lang="it-IT" dirty="0" smtClean="0"/>
              <a:t>The simulator</a:t>
            </a:r>
            <a:endParaRPr lang="en-GB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9476" y="914400"/>
            <a:ext cx="11273051" cy="4997669"/>
          </a:xfrm>
        </p:spPr>
        <p:txBody>
          <a:bodyPr>
            <a:normAutofit/>
          </a:bodyPr>
          <a:lstStyle/>
          <a:p>
            <a:r>
              <a:rPr lang="it-IT" sz="2400" dirty="0" smtClean="0">
                <a:latin typeface="Cambria"/>
              </a:rPr>
              <a:t>SIFT </a:t>
            </a:r>
            <a:r>
              <a:rPr lang="it-IT" sz="2400" dirty="0" err="1" smtClean="0">
                <a:latin typeface="Cambria"/>
              </a:rPr>
              <a:t>system</a:t>
            </a:r>
            <a:r>
              <a:rPr lang="it-IT" sz="2400" dirty="0" smtClean="0">
                <a:latin typeface="Cambria"/>
              </a:rPr>
              <a:t> </a:t>
            </a:r>
            <a:r>
              <a:rPr lang="it-IT" sz="2400" dirty="0" err="1" smtClean="0">
                <a:latin typeface="Cambria"/>
              </a:rPr>
              <a:t>coded</a:t>
            </a:r>
            <a:r>
              <a:rPr lang="it-IT" sz="2400" dirty="0" smtClean="0">
                <a:latin typeface="Cambria"/>
              </a:rPr>
              <a:t> in </a:t>
            </a:r>
            <a:r>
              <a:rPr lang="it-IT" sz="2400" i="1" dirty="0" smtClean="0">
                <a:latin typeface="Cambria"/>
              </a:rPr>
              <a:t>Pascal</a:t>
            </a:r>
          </a:p>
          <a:p>
            <a:r>
              <a:rPr lang="it-IT" sz="2400" dirty="0" err="1" smtClean="0">
                <a:latin typeface="Cambria"/>
              </a:rPr>
              <a:t>Avionics</a:t>
            </a:r>
            <a:r>
              <a:rPr lang="it-IT" sz="2400" dirty="0" smtClean="0">
                <a:latin typeface="Cambria"/>
              </a:rPr>
              <a:t> computer </a:t>
            </a:r>
            <a:r>
              <a:rPr lang="it-IT" sz="2400" dirty="0" err="1" smtClean="0">
                <a:latin typeface="Cambria"/>
              </a:rPr>
              <a:t>not</a:t>
            </a:r>
            <a:r>
              <a:rPr lang="it-IT" sz="2400" dirty="0" smtClean="0">
                <a:latin typeface="Cambria"/>
              </a:rPr>
              <a:t> </a:t>
            </a:r>
            <a:r>
              <a:rPr lang="it-IT" sz="2400" dirty="0" err="1" smtClean="0">
                <a:latin typeface="Cambria"/>
              </a:rPr>
              <a:t>available</a:t>
            </a:r>
            <a:endParaRPr lang="it-IT" sz="2400" dirty="0" smtClean="0">
              <a:latin typeface="Cambria"/>
            </a:endParaRPr>
          </a:p>
          <a:p>
            <a:r>
              <a:rPr lang="it-IT" sz="2400" dirty="0" smtClean="0">
                <a:latin typeface="Cambria"/>
              </a:rPr>
              <a:t>Executive </a:t>
            </a:r>
            <a:r>
              <a:rPr lang="it-IT" sz="2400" dirty="0" err="1" smtClean="0">
                <a:latin typeface="Cambria"/>
              </a:rPr>
              <a:t>is</a:t>
            </a:r>
            <a:r>
              <a:rPr lang="it-IT" sz="2400" dirty="0" smtClean="0">
                <a:latin typeface="Cambria"/>
              </a:rPr>
              <a:t> </a:t>
            </a:r>
            <a:r>
              <a:rPr lang="it-IT" sz="2400" dirty="0" err="1" smtClean="0">
                <a:latin typeface="Cambria"/>
              </a:rPr>
              <a:t>being</a:t>
            </a:r>
            <a:r>
              <a:rPr lang="it-IT" sz="2400" dirty="0" smtClean="0">
                <a:latin typeface="Cambria"/>
              </a:rPr>
              <a:t> </a:t>
            </a:r>
            <a:r>
              <a:rPr lang="it-IT" sz="2400" dirty="0" err="1" smtClean="0">
                <a:latin typeface="Cambria"/>
              </a:rPr>
              <a:t>debugged</a:t>
            </a:r>
            <a:r>
              <a:rPr lang="it-IT" sz="2400" dirty="0" smtClean="0">
                <a:latin typeface="Cambria"/>
              </a:rPr>
              <a:t> on an </a:t>
            </a:r>
            <a:r>
              <a:rPr lang="it-IT" sz="2400" dirty="0" err="1" smtClean="0">
                <a:latin typeface="Cambria"/>
              </a:rPr>
              <a:t>available</a:t>
            </a:r>
            <a:r>
              <a:rPr lang="it-IT" sz="2400" dirty="0" smtClean="0">
                <a:latin typeface="Cambria"/>
              </a:rPr>
              <a:t> general </a:t>
            </a:r>
            <a:r>
              <a:rPr lang="it-IT" sz="2400" dirty="0" err="1" smtClean="0">
                <a:latin typeface="Cambria"/>
              </a:rPr>
              <a:t>purpose</a:t>
            </a:r>
            <a:r>
              <a:rPr lang="it-IT" sz="2400" dirty="0" smtClean="0">
                <a:latin typeface="Cambria"/>
              </a:rPr>
              <a:t> computer (DEC PDP-10)</a:t>
            </a:r>
          </a:p>
          <a:p>
            <a:r>
              <a:rPr lang="it-IT" sz="2400" dirty="0" smtClean="0">
                <a:latin typeface="Cambria"/>
              </a:rPr>
              <a:t>A simulator </a:t>
            </a:r>
            <a:r>
              <a:rPr lang="it-IT" sz="2400" dirty="0" err="1" smtClean="0">
                <a:latin typeface="Cambria"/>
              </a:rPr>
              <a:t>has</a:t>
            </a:r>
            <a:r>
              <a:rPr lang="it-IT" sz="2400" dirty="0" smtClean="0">
                <a:latin typeface="Cambria"/>
              </a:rPr>
              <a:t> </a:t>
            </a:r>
            <a:r>
              <a:rPr lang="it-IT" sz="2400" dirty="0" err="1" smtClean="0">
                <a:latin typeface="Cambria"/>
              </a:rPr>
              <a:t>been</a:t>
            </a:r>
            <a:r>
              <a:rPr lang="it-IT" sz="2400" dirty="0" smtClean="0">
                <a:latin typeface="Cambria"/>
              </a:rPr>
              <a:t> </a:t>
            </a:r>
            <a:r>
              <a:rPr lang="it-IT" sz="2400" dirty="0" err="1" smtClean="0">
                <a:latin typeface="Cambria"/>
              </a:rPr>
              <a:t>constructed</a:t>
            </a:r>
            <a:endParaRPr lang="it-IT" sz="2400" dirty="0" smtClean="0">
              <a:latin typeface="Cambria"/>
            </a:endParaRPr>
          </a:p>
          <a:p>
            <a:r>
              <a:rPr lang="it-IT" sz="2400" dirty="0" smtClean="0">
                <a:latin typeface="Cambria"/>
              </a:rPr>
              <a:t>The simulator </a:t>
            </a:r>
            <a:r>
              <a:rPr lang="it-IT" sz="2400" dirty="0" err="1" smtClean="0">
                <a:latin typeface="Cambria"/>
              </a:rPr>
              <a:t>uses</a:t>
            </a:r>
            <a:r>
              <a:rPr lang="it-IT" sz="2400" dirty="0" smtClean="0">
                <a:latin typeface="Cambria"/>
              </a:rPr>
              <a:t> </a:t>
            </a:r>
            <a:r>
              <a:rPr lang="it-IT" sz="2400" dirty="0" err="1" smtClean="0">
                <a:latin typeface="Cambria"/>
              </a:rPr>
              <a:t>five</a:t>
            </a:r>
            <a:r>
              <a:rPr lang="it-IT" sz="2400" dirty="0" smtClean="0">
                <a:latin typeface="Cambria"/>
              </a:rPr>
              <a:t> </a:t>
            </a:r>
            <a:r>
              <a:rPr lang="it-IT" sz="2400" dirty="0" err="1" smtClean="0">
                <a:latin typeface="Cambria"/>
              </a:rPr>
              <a:t>asynchronous</a:t>
            </a:r>
            <a:r>
              <a:rPr lang="it-IT" sz="2400" dirty="0" smtClean="0">
                <a:latin typeface="Cambria"/>
              </a:rPr>
              <a:t> </a:t>
            </a:r>
            <a:r>
              <a:rPr lang="it-IT" sz="2400" dirty="0" err="1" smtClean="0">
                <a:latin typeface="Cambria"/>
              </a:rPr>
              <a:t>processes</a:t>
            </a:r>
            <a:r>
              <a:rPr lang="it-IT" sz="2400" dirty="0" smtClean="0">
                <a:latin typeface="Cambria"/>
              </a:rPr>
              <a:t>, </a:t>
            </a:r>
            <a:r>
              <a:rPr lang="it-IT" sz="2400" dirty="0" err="1" smtClean="0">
                <a:latin typeface="Cambria"/>
              </a:rPr>
              <a:t>each</a:t>
            </a:r>
            <a:r>
              <a:rPr lang="it-IT" sz="2400" dirty="0" smtClean="0">
                <a:latin typeface="Cambria"/>
              </a:rPr>
              <a:t> </a:t>
            </a:r>
            <a:r>
              <a:rPr lang="it-IT" sz="2400" dirty="0" err="1" smtClean="0">
                <a:latin typeface="Cambria"/>
              </a:rPr>
              <a:t>running</a:t>
            </a:r>
            <a:r>
              <a:rPr lang="it-IT" sz="2400" dirty="0" smtClean="0">
                <a:latin typeface="Cambria"/>
              </a:rPr>
              <a:t> a SIFT executive and a «</a:t>
            </a:r>
            <a:r>
              <a:rPr lang="it-IT" sz="2400" dirty="0" err="1" smtClean="0">
                <a:latin typeface="Cambria"/>
              </a:rPr>
              <a:t>toy</a:t>
            </a:r>
            <a:r>
              <a:rPr lang="it-IT" sz="2400" dirty="0" smtClean="0">
                <a:latin typeface="Cambria"/>
              </a:rPr>
              <a:t>» set of </a:t>
            </a:r>
            <a:r>
              <a:rPr lang="it-IT" sz="2400" dirty="0" err="1" smtClean="0">
                <a:latin typeface="Cambria"/>
              </a:rPr>
              <a:t>application</a:t>
            </a:r>
            <a:r>
              <a:rPr lang="it-IT" sz="2400" dirty="0" smtClean="0">
                <a:latin typeface="Cambria"/>
              </a:rPr>
              <a:t> </a:t>
            </a:r>
            <a:r>
              <a:rPr lang="it-IT" sz="2400" dirty="0" err="1" smtClean="0">
                <a:latin typeface="Cambria"/>
              </a:rPr>
              <a:t>tasks</a:t>
            </a:r>
            <a:r>
              <a:rPr lang="it-IT" sz="2400" dirty="0" smtClean="0">
                <a:latin typeface="Cambria"/>
              </a:rPr>
              <a:t>.</a:t>
            </a:r>
          </a:p>
          <a:p>
            <a:r>
              <a:rPr lang="it-IT" sz="2400" dirty="0" err="1" smtClean="0">
                <a:latin typeface="Cambria"/>
              </a:rPr>
              <a:t>Faults</a:t>
            </a:r>
            <a:r>
              <a:rPr lang="it-IT" sz="2400" dirty="0" smtClean="0">
                <a:latin typeface="Cambria"/>
              </a:rPr>
              <a:t> are </a:t>
            </a:r>
            <a:r>
              <a:rPr lang="it-IT" sz="2400" dirty="0" err="1" smtClean="0">
                <a:latin typeface="Cambria"/>
              </a:rPr>
              <a:t>injected</a:t>
            </a:r>
            <a:r>
              <a:rPr lang="it-IT" sz="2400" dirty="0" smtClean="0">
                <a:latin typeface="Cambria"/>
              </a:rPr>
              <a:t>, </a:t>
            </a:r>
            <a:r>
              <a:rPr lang="it-IT" sz="2400" dirty="0" err="1" smtClean="0">
                <a:latin typeface="Cambria"/>
              </a:rPr>
              <a:t>either</a:t>
            </a:r>
            <a:r>
              <a:rPr lang="it-IT" sz="2400" dirty="0" smtClean="0">
                <a:latin typeface="Cambria"/>
              </a:rPr>
              <a:t> </a:t>
            </a:r>
            <a:r>
              <a:rPr lang="it-IT" sz="2400" dirty="0" err="1" smtClean="0">
                <a:latin typeface="Cambria"/>
              </a:rPr>
              <a:t>at</a:t>
            </a:r>
            <a:r>
              <a:rPr lang="it-IT" sz="2400" dirty="0" smtClean="0">
                <a:latin typeface="Cambria"/>
              </a:rPr>
              <a:t> the processor or the bus </a:t>
            </a:r>
            <a:r>
              <a:rPr lang="it-IT" sz="2400" dirty="0" err="1" smtClean="0">
                <a:latin typeface="Cambria"/>
              </a:rPr>
              <a:t>levels</a:t>
            </a:r>
            <a:r>
              <a:rPr lang="it-IT" sz="2400" dirty="0" smtClean="0">
                <a:latin typeface="Cambria"/>
              </a:rPr>
              <a:t>, and a </a:t>
            </a:r>
            <a:r>
              <a:rPr lang="it-IT" sz="2400" dirty="0" err="1" smtClean="0">
                <a:latin typeface="Cambria"/>
              </a:rPr>
              <a:t>visual</a:t>
            </a:r>
            <a:r>
              <a:rPr lang="it-IT" sz="2400" dirty="0" smtClean="0">
                <a:latin typeface="Cambria"/>
              </a:rPr>
              <a:t> display of the </a:t>
            </a:r>
            <a:r>
              <a:rPr lang="it-IT" sz="2400" dirty="0" err="1" smtClean="0">
                <a:latin typeface="Cambria"/>
              </a:rPr>
              <a:t>system’s</a:t>
            </a:r>
            <a:r>
              <a:rPr lang="it-IT" sz="2400" dirty="0" smtClean="0">
                <a:latin typeface="Cambria"/>
              </a:rPr>
              <a:t> </a:t>
            </a:r>
            <a:r>
              <a:rPr lang="it-IT" sz="2400" dirty="0" err="1" smtClean="0">
                <a:latin typeface="Cambria"/>
              </a:rPr>
              <a:t>behavior</a:t>
            </a:r>
            <a:r>
              <a:rPr lang="it-IT" sz="2400" dirty="0" smtClean="0">
                <a:latin typeface="Cambria"/>
              </a:rPr>
              <a:t> </a:t>
            </a:r>
            <a:r>
              <a:rPr lang="it-IT" sz="2400" dirty="0" err="1" smtClean="0">
                <a:latin typeface="Cambria"/>
              </a:rPr>
              <a:t>is</a:t>
            </a:r>
            <a:r>
              <a:rPr lang="it-IT" sz="2400" dirty="0" smtClean="0">
                <a:latin typeface="Cambria"/>
              </a:rPr>
              <a:t> </a:t>
            </a:r>
            <a:r>
              <a:rPr lang="it-IT" sz="2400" dirty="0" err="1" smtClean="0">
                <a:latin typeface="Cambria"/>
              </a:rPr>
              <a:t>provided</a:t>
            </a:r>
            <a:endParaRPr lang="it-IT" sz="2400" dirty="0" smtClean="0">
              <a:latin typeface="Cambria"/>
            </a:endParaRPr>
          </a:p>
          <a:p>
            <a:endParaRPr lang="it-IT" sz="2400" dirty="0" smtClean="0">
              <a:latin typeface="Cambria"/>
            </a:endParaRPr>
          </a:p>
          <a:p>
            <a:endParaRPr lang="it-IT" sz="2400" dirty="0" smtClean="0">
              <a:latin typeface="Cambria"/>
            </a:endParaRPr>
          </a:p>
          <a:p>
            <a:endParaRPr lang="it-IT" sz="2200" dirty="0">
              <a:latin typeface="Cambria"/>
            </a:endParaRPr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4046" y="1201477"/>
            <a:ext cx="4443909" cy="4455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911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295402" y="381000"/>
            <a:ext cx="9601200" cy="533400"/>
          </a:xfrm>
        </p:spPr>
        <p:txBody>
          <a:bodyPr>
            <a:normAutofit/>
          </a:bodyPr>
          <a:lstStyle/>
          <a:p>
            <a:r>
              <a:rPr lang="it-IT" dirty="0" smtClean="0"/>
              <a:t>future </a:t>
            </a:r>
            <a:r>
              <a:rPr lang="it-IT" dirty="0" err="1" smtClean="0"/>
              <a:t>works</a:t>
            </a:r>
            <a:endParaRPr lang="en-GB" dirty="0"/>
          </a:p>
        </p:txBody>
      </p:sp>
      <p:sp>
        <p:nvSpPr>
          <p:cNvPr id="11" name="Figura a mano libera 10"/>
          <p:cNvSpPr/>
          <p:nvPr/>
        </p:nvSpPr>
        <p:spPr>
          <a:xfrm>
            <a:off x="2440610" y="1135799"/>
            <a:ext cx="6236252" cy="1216800"/>
          </a:xfrm>
          <a:custGeom>
            <a:avLst/>
            <a:gdLst>
              <a:gd name="connsiteX0" fmla="*/ 0 w 6236252"/>
              <a:gd name="connsiteY0" fmla="*/ 202804 h 1216800"/>
              <a:gd name="connsiteX1" fmla="*/ 202804 w 6236252"/>
              <a:gd name="connsiteY1" fmla="*/ 0 h 1216800"/>
              <a:gd name="connsiteX2" fmla="*/ 6033448 w 6236252"/>
              <a:gd name="connsiteY2" fmla="*/ 0 h 1216800"/>
              <a:gd name="connsiteX3" fmla="*/ 6236252 w 6236252"/>
              <a:gd name="connsiteY3" fmla="*/ 202804 h 1216800"/>
              <a:gd name="connsiteX4" fmla="*/ 6236252 w 6236252"/>
              <a:gd name="connsiteY4" fmla="*/ 1013996 h 1216800"/>
              <a:gd name="connsiteX5" fmla="*/ 6033448 w 6236252"/>
              <a:gd name="connsiteY5" fmla="*/ 1216800 h 1216800"/>
              <a:gd name="connsiteX6" fmla="*/ 202804 w 6236252"/>
              <a:gd name="connsiteY6" fmla="*/ 1216800 h 1216800"/>
              <a:gd name="connsiteX7" fmla="*/ 0 w 6236252"/>
              <a:gd name="connsiteY7" fmla="*/ 1013996 h 1216800"/>
              <a:gd name="connsiteX8" fmla="*/ 0 w 6236252"/>
              <a:gd name="connsiteY8" fmla="*/ 202804 h 121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36252" h="1216800">
                <a:moveTo>
                  <a:pt x="0" y="202804"/>
                </a:moveTo>
                <a:cubicBezTo>
                  <a:pt x="0" y="90798"/>
                  <a:pt x="90798" y="0"/>
                  <a:pt x="202804" y="0"/>
                </a:cubicBezTo>
                <a:lnTo>
                  <a:pt x="6033448" y="0"/>
                </a:lnTo>
                <a:cubicBezTo>
                  <a:pt x="6145454" y="0"/>
                  <a:pt x="6236252" y="90798"/>
                  <a:pt x="6236252" y="202804"/>
                </a:cubicBezTo>
                <a:lnTo>
                  <a:pt x="6236252" y="1013996"/>
                </a:lnTo>
                <a:cubicBezTo>
                  <a:pt x="6236252" y="1126002"/>
                  <a:pt x="6145454" y="1216800"/>
                  <a:pt x="6033448" y="1216800"/>
                </a:cubicBezTo>
                <a:lnTo>
                  <a:pt x="202804" y="1216800"/>
                </a:lnTo>
                <a:cubicBezTo>
                  <a:pt x="90798" y="1216800"/>
                  <a:pt x="0" y="1126002"/>
                  <a:pt x="0" y="1013996"/>
                </a:cubicBezTo>
                <a:lnTo>
                  <a:pt x="0" y="202804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1319" tIns="181319" rIns="181319" bIns="181319" numCol="1" spcCol="1270" anchor="ctr" anchorCtr="0">
            <a:noAutofit/>
          </a:bodyPr>
          <a:lstStyle/>
          <a:p>
            <a:pPr lvl="0" algn="l" defTabSz="1422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3200" kern="1200" dirty="0" smtClean="0"/>
              <a:t>Proof of correctness</a:t>
            </a:r>
            <a:endParaRPr lang="en-GB" sz="3200" kern="1200" dirty="0"/>
          </a:p>
        </p:txBody>
      </p:sp>
      <p:sp>
        <p:nvSpPr>
          <p:cNvPr id="12" name="Figura a mano libera 11"/>
          <p:cNvSpPr/>
          <p:nvPr/>
        </p:nvSpPr>
        <p:spPr>
          <a:xfrm>
            <a:off x="2440610" y="2352600"/>
            <a:ext cx="6236252" cy="1076400"/>
          </a:xfrm>
          <a:custGeom>
            <a:avLst/>
            <a:gdLst>
              <a:gd name="connsiteX0" fmla="*/ 0 w 6236252"/>
              <a:gd name="connsiteY0" fmla="*/ 0 h 1076400"/>
              <a:gd name="connsiteX1" fmla="*/ 6236252 w 6236252"/>
              <a:gd name="connsiteY1" fmla="*/ 0 h 1076400"/>
              <a:gd name="connsiteX2" fmla="*/ 6236252 w 6236252"/>
              <a:gd name="connsiteY2" fmla="*/ 1076400 h 1076400"/>
              <a:gd name="connsiteX3" fmla="*/ 0 w 6236252"/>
              <a:gd name="connsiteY3" fmla="*/ 1076400 h 1076400"/>
              <a:gd name="connsiteX4" fmla="*/ 0 w 6236252"/>
              <a:gd name="connsiteY4" fmla="*/ 0 h 107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36252" h="1076400">
                <a:moveTo>
                  <a:pt x="0" y="0"/>
                </a:moveTo>
                <a:lnTo>
                  <a:pt x="6236252" y="0"/>
                </a:lnTo>
                <a:lnTo>
                  <a:pt x="6236252" y="1076400"/>
                </a:lnTo>
                <a:lnTo>
                  <a:pt x="0" y="10764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98001" tIns="30480" rIns="170688" bIns="30480" numCol="1" spcCol="1270" anchor="t" anchorCtr="0">
            <a:noAutofit/>
          </a:bodyPr>
          <a:lstStyle/>
          <a:p>
            <a:pPr marL="228600" lvl="1" indent="-228600" algn="l" defTabSz="106680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Char char="••"/>
            </a:pPr>
            <a:r>
              <a:rPr lang="en-GB" sz="2400" kern="1200" dirty="0" smtClean="0"/>
              <a:t>Operating system model</a:t>
            </a:r>
            <a:endParaRPr lang="en-GB" sz="2400" kern="1200" dirty="0"/>
          </a:p>
          <a:p>
            <a:pPr marL="228600" lvl="1" indent="-228600" algn="l" defTabSz="106680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Char char="••"/>
            </a:pPr>
            <a:r>
              <a:rPr lang="en-GB" sz="2400" kern="1200" dirty="0" smtClean="0"/>
              <a:t>Program model</a:t>
            </a:r>
            <a:endParaRPr lang="en-GB" sz="2400" kern="1200" dirty="0"/>
          </a:p>
        </p:txBody>
      </p:sp>
      <p:sp>
        <p:nvSpPr>
          <p:cNvPr id="13" name="Figura a mano libera 12"/>
          <p:cNvSpPr/>
          <p:nvPr/>
        </p:nvSpPr>
        <p:spPr>
          <a:xfrm>
            <a:off x="2440610" y="3429000"/>
            <a:ext cx="6236252" cy="1216800"/>
          </a:xfrm>
          <a:custGeom>
            <a:avLst/>
            <a:gdLst>
              <a:gd name="connsiteX0" fmla="*/ 0 w 6236252"/>
              <a:gd name="connsiteY0" fmla="*/ 202804 h 1216800"/>
              <a:gd name="connsiteX1" fmla="*/ 202804 w 6236252"/>
              <a:gd name="connsiteY1" fmla="*/ 0 h 1216800"/>
              <a:gd name="connsiteX2" fmla="*/ 6033448 w 6236252"/>
              <a:gd name="connsiteY2" fmla="*/ 0 h 1216800"/>
              <a:gd name="connsiteX3" fmla="*/ 6236252 w 6236252"/>
              <a:gd name="connsiteY3" fmla="*/ 202804 h 1216800"/>
              <a:gd name="connsiteX4" fmla="*/ 6236252 w 6236252"/>
              <a:gd name="connsiteY4" fmla="*/ 1013996 h 1216800"/>
              <a:gd name="connsiteX5" fmla="*/ 6033448 w 6236252"/>
              <a:gd name="connsiteY5" fmla="*/ 1216800 h 1216800"/>
              <a:gd name="connsiteX6" fmla="*/ 202804 w 6236252"/>
              <a:gd name="connsiteY6" fmla="*/ 1216800 h 1216800"/>
              <a:gd name="connsiteX7" fmla="*/ 0 w 6236252"/>
              <a:gd name="connsiteY7" fmla="*/ 1013996 h 1216800"/>
              <a:gd name="connsiteX8" fmla="*/ 0 w 6236252"/>
              <a:gd name="connsiteY8" fmla="*/ 202804 h 121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36252" h="1216800">
                <a:moveTo>
                  <a:pt x="0" y="202804"/>
                </a:moveTo>
                <a:cubicBezTo>
                  <a:pt x="0" y="90798"/>
                  <a:pt x="90798" y="0"/>
                  <a:pt x="202804" y="0"/>
                </a:cubicBezTo>
                <a:lnTo>
                  <a:pt x="6033448" y="0"/>
                </a:lnTo>
                <a:cubicBezTo>
                  <a:pt x="6145454" y="0"/>
                  <a:pt x="6236252" y="90798"/>
                  <a:pt x="6236252" y="202804"/>
                </a:cubicBezTo>
                <a:lnTo>
                  <a:pt x="6236252" y="1013996"/>
                </a:lnTo>
                <a:cubicBezTo>
                  <a:pt x="6236252" y="1126002"/>
                  <a:pt x="6145454" y="1216800"/>
                  <a:pt x="6033448" y="1216800"/>
                </a:cubicBezTo>
                <a:lnTo>
                  <a:pt x="202804" y="1216800"/>
                </a:lnTo>
                <a:cubicBezTo>
                  <a:pt x="90798" y="1216800"/>
                  <a:pt x="0" y="1126002"/>
                  <a:pt x="0" y="1013996"/>
                </a:cubicBezTo>
                <a:lnTo>
                  <a:pt x="0" y="202804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1319" tIns="181319" rIns="181319" bIns="181319" numCol="1" spcCol="1270" anchor="ctr" anchorCtr="0">
            <a:noAutofit/>
          </a:bodyPr>
          <a:lstStyle/>
          <a:p>
            <a:pPr lvl="0" algn="l" defTabSz="1422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3200" kern="1200" dirty="0" smtClean="0"/>
              <a:t>Real testing</a:t>
            </a:r>
            <a:endParaRPr lang="en-GB" sz="3200" kern="1200" dirty="0"/>
          </a:p>
        </p:txBody>
      </p:sp>
      <p:sp>
        <p:nvSpPr>
          <p:cNvPr id="14" name="Figura a mano libera 13"/>
          <p:cNvSpPr/>
          <p:nvPr/>
        </p:nvSpPr>
        <p:spPr>
          <a:xfrm>
            <a:off x="2440610" y="4645800"/>
            <a:ext cx="6236252" cy="1076400"/>
          </a:xfrm>
          <a:custGeom>
            <a:avLst/>
            <a:gdLst>
              <a:gd name="connsiteX0" fmla="*/ 0 w 6236252"/>
              <a:gd name="connsiteY0" fmla="*/ 0 h 1076400"/>
              <a:gd name="connsiteX1" fmla="*/ 6236252 w 6236252"/>
              <a:gd name="connsiteY1" fmla="*/ 0 h 1076400"/>
              <a:gd name="connsiteX2" fmla="*/ 6236252 w 6236252"/>
              <a:gd name="connsiteY2" fmla="*/ 1076400 h 1076400"/>
              <a:gd name="connsiteX3" fmla="*/ 0 w 6236252"/>
              <a:gd name="connsiteY3" fmla="*/ 1076400 h 1076400"/>
              <a:gd name="connsiteX4" fmla="*/ 0 w 6236252"/>
              <a:gd name="connsiteY4" fmla="*/ 0 h 107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36252" h="1076400">
                <a:moveTo>
                  <a:pt x="0" y="0"/>
                </a:moveTo>
                <a:lnTo>
                  <a:pt x="6236252" y="0"/>
                </a:lnTo>
                <a:lnTo>
                  <a:pt x="6236252" y="1076400"/>
                </a:lnTo>
                <a:lnTo>
                  <a:pt x="0" y="10764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98001" tIns="30480" rIns="170688" bIns="30480" numCol="1" spcCol="1270" anchor="t" anchorCtr="0">
            <a:noAutofit/>
          </a:bodyPr>
          <a:lstStyle/>
          <a:p>
            <a:pPr marL="228600" lvl="1" indent="-228600" algn="l" defTabSz="106680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Char char="••"/>
            </a:pPr>
            <a:r>
              <a:rPr lang="en-GB" sz="2400" kern="1200" dirty="0" smtClean="0"/>
              <a:t>When avionics computer will be available</a:t>
            </a:r>
            <a:endParaRPr lang="en-GB" sz="2400" kern="1200" dirty="0"/>
          </a:p>
        </p:txBody>
      </p:sp>
    </p:spTree>
    <p:extLst>
      <p:ext uri="{BB962C8B-B14F-4D97-AF65-F5344CB8AC3E}">
        <p14:creationId xmlns:p14="http://schemas.microsoft.com/office/powerpoint/2010/main" val="385062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  <p:bldP spid="13" grpId="0" animBg="1"/>
      <p:bldP spid="1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295402" y="381000"/>
            <a:ext cx="9601200" cy="533400"/>
          </a:xfrm>
        </p:spPr>
        <p:txBody>
          <a:bodyPr>
            <a:normAutofit/>
          </a:bodyPr>
          <a:lstStyle/>
          <a:p>
            <a:r>
              <a:rPr lang="it-IT" dirty="0" err="1" smtClean="0"/>
              <a:t>conclusions</a:t>
            </a:r>
            <a:endParaRPr lang="en-GB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9476" y="914400"/>
            <a:ext cx="11273051" cy="4997669"/>
          </a:xfrm>
        </p:spPr>
        <p:txBody>
          <a:bodyPr>
            <a:normAutofit/>
          </a:bodyPr>
          <a:lstStyle/>
          <a:p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SIFT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is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an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attempt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to use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modern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methods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of computer design and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verification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to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achieve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fault-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tolerant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behavior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for real-time,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critical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control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systems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.</a:t>
            </a:r>
          </a:p>
          <a:p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Using standard, mass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produced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components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helps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to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attain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high reliability</a:t>
            </a:r>
          </a:p>
          <a:p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Replication of standard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components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to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detect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and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analyze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errors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and to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dynamically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reconfigure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the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system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bypassing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faulty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units</a:t>
            </a:r>
            <a:endParaRPr lang="it-IT" sz="2400" dirty="0" smtClean="0">
              <a:solidFill>
                <a:srgbClr val="514A40"/>
              </a:solidFill>
              <a:latin typeface="Cambria"/>
            </a:endParaRPr>
          </a:p>
          <a:p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Pecial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hardware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is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needed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only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to isolate the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units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from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one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another</a:t>
            </a:r>
            <a:endParaRPr lang="it-IT" sz="2400" dirty="0" smtClean="0">
              <a:solidFill>
                <a:srgbClr val="514A40"/>
              </a:solidFill>
              <a:latin typeface="Cambria"/>
            </a:endParaRPr>
          </a:p>
          <a:p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Using software to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achieve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fault-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tolerance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, SIFT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allows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considerable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flexibility</a:t>
            </a:r>
            <a:endParaRPr lang="it-IT" sz="2400" dirty="0" smtClean="0">
              <a:solidFill>
                <a:srgbClr val="514A40"/>
              </a:solidFill>
              <a:latin typeface="Cambria"/>
            </a:endParaRPr>
          </a:p>
          <a:p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This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design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has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been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oriented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toward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the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needs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of commercial air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transports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but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the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basic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architectural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approach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has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a wide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applicability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to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critical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real-time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systems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.</a:t>
            </a:r>
            <a:endParaRPr lang="it-IT" sz="2200" dirty="0" smtClean="0">
              <a:latin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2733116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295400" y="381000"/>
            <a:ext cx="9601200" cy="533400"/>
          </a:xfrm>
        </p:spPr>
        <p:txBody>
          <a:bodyPr>
            <a:normAutofit/>
          </a:bodyPr>
          <a:lstStyle/>
          <a:p>
            <a:r>
              <a:rPr lang="it-IT" dirty="0" smtClean="0"/>
              <a:t>background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9476" y="914402"/>
            <a:ext cx="11273051" cy="5188227"/>
          </a:xfrm>
        </p:spPr>
        <p:txBody>
          <a:bodyPr>
            <a:normAutofit/>
          </a:bodyPr>
          <a:lstStyle/>
          <a:p>
            <a:pPr marL="45717" indent="0">
              <a:buNone/>
            </a:pPr>
            <a:endParaRPr lang="it-IT" sz="2400" dirty="0">
              <a:solidFill>
                <a:srgbClr val="514A40"/>
              </a:solidFill>
            </a:endParaRPr>
          </a:p>
          <a:p>
            <a:endParaRPr lang="it-IT" sz="2400" dirty="0">
              <a:solidFill>
                <a:srgbClr val="514A40"/>
              </a:solidFill>
            </a:endParaRPr>
          </a:p>
        </p:txBody>
      </p:sp>
      <p:sp>
        <p:nvSpPr>
          <p:cNvPr id="6" name="Figura a mano libera 5"/>
          <p:cNvSpPr/>
          <p:nvPr/>
        </p:nvSpPr>
        <p:spPr>
          <a:xfrm>
            <a:off x="3866847" y="2171642"/>
            <a:ext cx="661234" cy="91440"/>
          </a:xfrm>
          <a:custGeom>
            <a:avLst/>
            <a:gdLst>
              <a:gd name="connsiteX0" fmla="*/ 0 w 661234"/>
              <a:gd name="connsiteY0" fmla="*/ 45720 h 91440"/>
              <a:gd name="connsiteX1" fmla="*/ 661234 w 661234"/>
              <a:gd name="connsiteY1" fmla="*/ 45720 h 91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61234" h="91440">
                <a:moveTo>
                  <a:pt x="0" y="45720"/>
                </a:moveTo>
                <a:lnTo>
                  <a:pt x="661234" y="45720"/>
                </a:lnTo>
              </a:path>
            </a:pathLst>
          </a:custGeom>
          <a:noFill/>
          <a:ln>
            <a:tailEnd type="arrow"/>
          </a:ln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326021" tIns="42257" rIns="326022" bIns="42258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it-IT" sz="500" kern="1200"/>
          </a:p>
        </p:txBody>
      </p:sp>
      <p:sp>
        <p:nvSpPr>
          <p:cNvPr id="7" name="Figura a mano libera 6"/>
          <p:cNvSpPr/>
          <p:nvPr/>
        </p:nvSpPr>
        <p:spPr>
          <a:xfrm>
            <a:off x="860670" y="1314968"/>
            <a:ext cx="3007977" cy="1804786"/>
          </a:xfrm>
          <a:custGeom>
            <a:avLst/>
            <a:gdLst>
              <a:gd name="connsiteX0" fmla="*/ 0 w 3007977"/>
              <a:gd name="connsiteY0" fmla="*/ 0 h 1804786"/>
              <a:gd name="connsiteX1" fmla="*/ 3007977 w 3007977"/>
              <a:gd name="connsiteY1" fmla="*/ 0 h 1804786"/>
              <a:gd name="connsiteX2" fmla="*/ 3007977 w 3007977"/>
              <a:gd name="connsiteY2" fmla="*/ 1804786 h 1804786"/>
              <a:gd name="connsiteX3" fmla="*/ 0 w 3007977"/>
              <a:gd name="connsiteY3" fmla="*/ 1804786 h 1804786"/>
              <a:gd name="connsiteX4" fmla="*/ 0 w 3007977"/>
              <a:gd name="connsiteY4" fmla="*/ 0 h 1804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07977" h="1804786">
                <a:moveTo>
                  <a:pt x="0" y="0"/>
                </a:moveTo>
                <a:lnTo>
                  <a:pt x="3007977" y="0"/>
                </a:lnTo>
                <a:lnTo>
                  <a:pt x="3007977" y="1804786"/>
                </a:lnTo>
                <a:lnTo>
                  <a:pt x="0" y="1804786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0688" tIns="170688" rIns="170688" bIns="170688" numCol="1" spcCol="1270" anchor="ctr" anchorCtr="0">
            <a:noAutofit/>
          </a:bodyPr>
          <a:lstStyle/>
          <a:p>
            <a:pPr lvl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it-IT" sz="2400" kern="1200" dirty="0" err="1" smtClean="0"/>
              <a:t>Study</a:t>
            </a:r>
            <a:r>
              <a:rPr lang="it-IT" sz="2400" kern="1200" dirty="0" smtClean="0"/>
              <a:t> of the </a:t>
            </a:r>
            <a:r>
              <a:rPr lang="it-IT" sz="2400" kern="1200" dirty="0" err="1" smtClean="0"/>
              <a:t>requirements</a:t>
            </a:r>
            <a:r>
              <a:rPr lang="it-IT" sz="2400" kern="1200" dirty="0" smtClean="0"/>
              <a:t> (</a:t>
            </a:r>
            <a:r>
              <a:rPr lang="it-IT" sz="2400" kern="1200" dirty="0" err="1" smtClean="0"/>
              <a:t>computational</a:t>
            </a:r>
            <a:r>
              <a:rPr lang="it-IT" sz="2400" kern="1200" dirty="0" smtClean="0"/>
              <a:t> and </a:t>
            </a:r>
            <a:r>
              <a:rPr lang="it-IT" sz="2400" kern="1200" dirty="0" err="1" smtClean="0"/>
              <a:t>memory</a:t>
            </a:r>
            <a:r>
              <a:rPr lang="it-IT" sz="2400" kern="1200" dirty="0" smtClean="0"/>
              <a:t> </a:t>
            </a:r>
            <a:r>
              <a:rPr lang="it-IT" sz="2400" kern="1200" dirty="0" err="1" smtClean="0"/>
              <a:t>requirements</a:t>
            </a:r>
            <a:r>
              <a:rPr lang="it-IT" sz="2400" kern="1200" dirty="0" smtClean="0"/>
              <a:t>)</a:t>
            </a:r>
            <a:endParaRPr lang="it-IT" sz="2400" kern="1200" dirty="0"/>
          </a:p>
        </p:txBody>
      </p:sp>
      <p:sp>
        <p:nvSpPr>
          <p:cNvPr id="8" name="Figura a mano libera 7"/>
          <p:cNvSpPr/>
          <p:nvPr/>
        </p:nvSpPr>
        <p:spPr>
          <a:xfrm>
            <a:off x="7566659" y="2171642"/>
            <a:ext cx="661234" cy="91440"/>
          </a:xfrm>
          <a:custGeom>
            <a:avLst/>
            <a:gdLst>
              <a:gd name="connsiteX0" fmla="*/ 0 w 661234"/>
              <a:gd name="connsiteY0" fmla="*/ 45720 h 91440"/>
              <a:gd name="connsiteX1" fmla="*/ 661234 w 661234"/>
              <a:gd name="connsiteY1" fmla="*/ 45720 h 91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61234" h="91440">
                <a:moveTo>
                  <a:pt x="0" y="45720"/>
                </a:moveTo>
                <a:lnTo>
                  <a:pt x="661234" y="45720"/>
                </a:lnTo>
              </a:path>
            </a:pathLst>
          </a:custGeom>
          <a:noFill/>
          <a:ln>
            <a:tailEnd type="arrow"/>
          </a:ln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326021" tIns="42257" rIns="326022" bIns="42258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it-IT" sz="500" kern="1200"/>
          </a:p>
        </p:txBody>
      </p:sp>
      <p:sp>
        <p:nvSpPr>
          <p:cNvPr id="9" name="Figura a mano libera 8"/>
          <p:cNvSpPr/>
          <p:nvPr/>
        </p:nvSpPr>
        <p:spPr>
          <a:xfrm>
            <a:off x="4560481" y="1314968"/>
            <a:ext cx="3007977" cy="1804786"/>
          </a:xfrm>
          <a:custGeom>
            <a:avLst/>
            <a:gdLst>
              <a:gd name="connsiteX0" fmla="*/ 0 w 3007977"/>
              <a:gd name="connsiteY0" fmla="*/ 0 h 1804786"/>
              <a:gd name="connsiteX1" fmla="*/ 3007977 w 3007977"/>
              <a:gd name="connsiteY1" fmla="*/ 0 h 1804786"/>
              <a:gd name="connsiteX2" fmla="*/ 3007977 w 3007977"/>
              <a:gd name="connsiteY2" fmla="*/ 1804786 h 1804786"/>
              <a:gd name="connsiteX3" fmla="*/ 0 w 3007977"/>
              <a:gd name="connsiteY3" fmla="*/ 1804786 h 1804786"/>
              <a:gd name="connsiteX4" fmla="*/ 0 w 3007977"/>
              <a:gd name="connsiteY4" fmla="*/ 0 h 1804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07977" h="1804786">
                <a:moveTo>
                  <a:pt x="0" y="0"/>
                </a:moveTo>
                <a:lnTo>
                  <a:pt x="3007977" y="0"/>
                </a:lnTo>
                <a:lnTo>
                  <a:pt x="3007977" y="1804786"/>
                </a:lnTo>
                <a:lnTo>
                  <a:pt x="0" y="1804786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0688" tIns="170688" rIns="170688" bIns="170688" numCol="1" spcCol="1270" anchor="ctr" anchorCtr="0">
            <a:noAutofit/>
          </a:bodyPr>
          <a:lstStyle/>
          <a:p>
            <a:pPr lvl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it-IT" sz="2400" kern="1200" dirty="0" smtClean="0"/>
              <a:t>Design hardware and software </a:t>
            </a:r>
            <a:r>
              <a:rPr lang="it-IT" sz="2400" kern="1200" dirty="0" err="1" smtClean="0"/>
              <a:t>system</a:t>
            </a:r>
            <a:endParaRPr lang="it-IT" sz="2400" kern="1200" dirty="0"/>
          </a:p>
        </p:txBody>
      </p:sp>
      <p:sp>
        <p:nvSpPr>
          <p:cNvPr id="10" name="Figura a mano libera 9"/>
          <p:cNvSpPr/>
          <p:nvPr/>
        </p:nvSpPr>
        <p:spPr>
          <a:xfrm>
            <a:off x="6053959" y="3117955"/>
            <a:ext cx="3710322" cy="661234"/>
          </a:xfrm>
          <a:custGeom>
            <a:avLst/>
            <a:gdLst>
              <a:gd name="connsiteX0" fmla="*/ 7399623 w 7399623"/>
              <a:gd name="connsiteY0" fmla="*/ 0 h 661234"/>
              <a:gd name="connsiteX1" fmla="*/ 7399623 w 7399623"/>
              <a:gd name="connsiteY1" fmla="*/ 347717 h 661234"/>
              <a:gd name="connsiteX2" fmla="*/ 0 w 7399623"/>
              <a:gd name="connsiteY2" fmla="*/ 347717 h 661234"/>
              <a:gd name="connsiteX3" fmla="*/ 0 w 7399623"/>
              <a:gd name="connsiteY3" fmla="*/ 661234 h 661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99623" h="661234">
                <a:moveTo>
                  <a:pt x="7399623" y="0"/>
                </a:moveTo>
                <a:lnTo>
                  <a:pt x="7399623" y="347717"/>
                </a:lnTo>
                <a:lnTo>
                  <a:pt x="0" y="347717"/>
                </a:lnTo>
                <a:lnTo>
                  <a:pt x="0" y="661234"/>
                </a:lnTo>
              </a:path>
            </a:pathLst>
          </a:custGeom>
          <a:noFill/>
          <a:ln>
            <a:prstDash val="lgDash"/>
            <a:miter lim="800000"/>
            <a:tailEnd type="arrow"/>
          </a:ln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3526715" tIns="327154" rIns="3526714" bIns="327155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it-IT" sz="500" kern="1200"/>
          </a:p>
        </p:txBody>
      </p:sp>
      <p:sp>
        <p:nvSpPr>
          <p:cNvPr id="11" name="Figura a mano libera 10"/>
          <p:cNvSpPr/>
          <p:nvPr/>
        </p:nvSpPr>
        <p:spPr>
          <a:xfrm>
            <a:off x="8260293" y="1314968"/>
            <a:ext cx="3007977" cy="1804786"/>
          </a:xfrm>
          <a:custGeom>
            <a:avLst/>
            <a:gdLst>
              <a:gd name="connsiteX0" fmla="*/ 0 w 3007977"/>
              <a:gd name="connsiteY0" fmla="*/ 0 h 1804786"/>
              <a:gd name="connsiteX1" fmla="*/ 3007977 w 3007977"/>
              <a:gd name="connsiteY1" fmla="*/ 0 h 1804786"/>
              <a:gd name="connsiteX2" fmla="*/ 3007977 w 3007977"/>
              <a:gd name="connsiteY2" fmla="*/ 1804786 h 1804786"/>
              <a:gd name="connsiteX3" fmla="*/ 0 w 3007977"/>
              <a:gd name="connsiteY3" fmla="*/ 1804786 h 1804786"/>
              <a:gd name="connsiteX4" fmla="*/ 0 w 3007977"/>
              <a:gd name="connsiteY4" fmla="*/ 0 h 1804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07977" h="1804786">
                <a:moveTo>
                  <a:pt x="0" y="0"/>
                </a:moveTo>
                <a:lnTo>
                  <a:pt x="3007977" y="0"/>
                </a:lnTo>
                <a:lnTo>
                  <a:pt x="3007977" y="1804786"/>
                </a:lnTo>
                <a:lnTo>
                  <a:pt x="0" y="1804786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0688" tIns="170688" rIns="170688" bIns="170688" numCol="1" spcCol="1270" anchor="ctr" anchorCtr="0">
            <a:noAutofit/>
          </a:bodyPr>
          <a:lstStyle/>
          <a:p>
            <a:pPr lvl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it-IT" sz="2400" kern="1200" dirty="0" err="1" smtClean="0"/>
              <a:t>Build</a:t>
            </a:r>
            <a:r>
              <a:rPr lang="it-IT" sz="2400" kern="1200" dirty="0" smtClean="0"/>
              <a:t> an </a:t>
            </a:r>
            <a:r>
              <a:rPr lang="it-IT" sz="2400" kern="1200" dirty="0" err="1" smtClean="0"/>
              <a:t>engineering</a:t>
            </a:r>
            <a:r>
              <a:rPr lang="it-IT" sz="2400" kern="1200" dirty="0" smtClean="0"/>
              <a:t> model </a:t>
            </a:r>
            <a:endParaRPr lang="it-IT" sz="2400" kern="1200" dirty="0"/>
          </a:p>
        </p:txBody>
      </p:sp>
      <p:sp>
        <p:nvSpPr>
          <p:cNvPr id="13" name="Figura a mano libera 12"/>
          <p:cNvSpPr/>
          <p:nvPr/>
        </p:nvSpPr>
        <p:spPr>
          <a:xfrm>
            <a:off x="4592012" y="3811589"/>
            <a:ext cx="3007977" cy="1804786"/>
          </a:xfrm>
          <a:custGeom>
            <a:avLst/>
            <a:gdLst>
              <a:gd name="connsiteX0" fmla="*/ 0 w 3007977"/>
              <a:gd name="connsiteY0" fmla="*/ 0 h 1804786"/>
              <a:gd name="connsiteX1" fmla="*/ 3007977 w 3007977"/>
              <a:gd name="connsiteY1" fmla="*/ 0 h 1804786"/>
              <a:gd name="connsiteX2" fmla="*/ 3007977 w 3007977"/>
              <a:gd name="connsiteY2" fmla="*/ 1804786 h 1804786"/>
              <a:gd name="connsiteX3" fmla="*/ 0 w 3007977"/>
              <a:gd name="connsiteY3" fmla="*/ 1804786 h 1804786"/>
              <a:gd name="connsiteX4" fmla="*/ 0 w 3007977"/>
              <a:gd name="connsiteY4" fmla="*/ 0 h 1804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07977" h="1804786">
                <a:moveTo>
                  <a:pt x="0" y="0"/>
                </a:moveTo>
                <a:lnTo>
                  <a:pt x="3007977" y="0"/>
                </a:lnTo>
                <a:lnTo>
                  <a:pt x="3007977" y="1804786"/>
                </a:lnTo>
                <a:lnTo>
                  <a:pt x="0" y="1804786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0688" tIns="170688" rIns="170688" bIns="170688" numCol="1" spcCol="1270" anchor="ctr" anchorCtr="0">
            <a:noAutofit/>
          </a:bodyPr>
          <a:lstStyle/>
          <a:p>
            <a:pPr lvl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it-IT" sz="2400" dirty="0" err="1" smtClean="0"/>
              <a:t>Testing</a:t>
            </a:r>
            <a:r>
              <a:rPr lang="it-IT" sz="2400" dirty="0" smtClean="0"/>
              <a:t> to </a:t>
            </a:r>
            <a:r>
              <a:rPr lang="it-IT" sz="2400" dirty="0" err="1" smtClean="0"/>
              <a:t>demonstrate</a:t>
            </a:r>
            <a:r>
              <a:rPr lang="it-IT" sz="2400" dirty="0" smtClean="0"/>
              <a:t> the fault-</a:t>
            </a:r>
            <a:r>
              <a:rPr lang="it-IT" sz="2400" dirty="0" err="1" smtClean="0"/>
              <a:t>tolerant</a:t>
            </a:r>
            <a:r>
              <a:rPr lang="it-IT" sz="2400" dirty="0" smtClean="0"/>
              <a:t> </a:t>
            </a:r>
            <a:r>
              <a:rPr lang="it-IT" sz="2400" dirty="0" err="1" smtClean="0"/>
              <a:t>behavior</a:t>
            </a:r>
            <a:endParaRPr lang="it-IT" sz="2400" dirty="0"/>
          </a:p>
        </p:txBody>
      </p:sp>
    </p:spTree>
    <p:extLst>
      <p:ext uri="{BB962C8B-B14F-4D97-AF65-F5344CB8AC3E}">
        <p14:creationId xmlns:p14="http://schemas.microsoft.com/office/powerpoint/2010/main" val="1847125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295400" y="381000"/>
            <a:ext cx="9601200" cy="533400"/>
          </a:xfrm>
        </p:spPr>
        <p:txBody>
          <a:bodyPr>
            <a:normAutofit/>
          </a:bodyPr>
          <a:lstStyle/>
          <a:p>
            <a:r>
              <a:rPr lang="it-IT" dirty="0" smtClean="0"/>
              <a:t>System </a:t>
            </a:r>
            <a:r>
              <a:rPr lang="it-IT" dirty="0" err="1" smtClean="0"/>
              <a:t>overview</a:t>
            </a:r>
            <a:endParaRPr lang="it-IT" dirty="0"/>
          </a:p>
        </p:txBody>
      </p:sp>
      <p:pic>
        <p:nvPicPr>
          <p:cNvPr id="4" name="Segnaposto contenuto 3"/>
          <p:cNvPicPr>
            <a:picLocks noGrp="1" noChangeAspect="1"/>
          </p:cNvPicPr>
          <p:nvPr>
            <p:ph idx="1"/>
          </p:nvPr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9133" y="914400"/>
            <a:ext cx="5233735" cy="5138809"/>
          </a:xfrm>
        </p:spPr>
      </p:pic>
    </p:spTree>
    <p:extLst>
      <p:ext uri="{BB962C8B-B14F-4D97-AF65-F5344CB8AC3E}">
        <p14:creationId xmlns:p14="http://schemas.microsoft.com/office/powerpoint/2010/main" val="1126664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295400" y="381000"/>
            <a:ext cx="9601200" cy="533400"/>
          </a:xfrm>
        </p:spPr>
        <p:txBody>
          <a:bodyPr>
            <a:normAutofit/>
          </a:bodyPr>
          <a:lstStyle/>
          <a:p>
            <a:r>
              <a:rPr lang="it-IT" dirty="0" smtClean="0"/>
              <a:t>System </a:t>
            </a:r>
            <a:r>
              <a:rPr lang="it-IT" dirty="0" err="1" smtClean="0"/>
              <a:t>overview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9477" y="914400"/>
            <a:ext cx="11273051" cy="2355688"/>
          </a:xfrm>
        </p:spPr>
        <p:txBody>
          <a:bodyPr>
            <a:normAutofit/>
          </a:bodyPr>
          <a:lstStyle/>
          <a:p>
            <a:r>
              <a:rPr lang="it-IT" sz="2400" dirty="0" smtClean="0">
                <a:solidFill>
                  <a:srgbClr val="514A40"/>
                </a:solidFill>
              </a:rPr>
              <a:t>The SIFT </a:t>
            </a:r>
            <a:r>
              <a:rPr lang="it-IT" sz="2400" dirty="0" err="1" smtClean="0">
                <a:solidFill>
                  <a:srgbClr val="514A40"/>
                </a:solidFill>
              </a:rPr>
              <a:t>system</a:t>
            </a:r>
            <a:r>
              <a:rPr lang="it-IT" sz="2400" dirty="0" smtClean="0">
                <a:solidFill>
                  <a:srgbClr val="514A40"/>
                </a:solidFill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</a:rPr>
              <a:t>executes</a:t>
            </a:r>
            <a:r>
              <a:rPr lang="it-IT" sz="2400" dirty="0" smtClean="0">
                <a:solidFill>
                  <a:srgbClr val="514A40"/>
                </a:solidFill>
              </a:rPr>
              <a:t> a set of </a:t>
            </a:r>
            <a:r>
              <a:rPr lang="it-IT" sz="2400" i="1" dirty="0" err="1" smtClean="0">
                <a:solidFill>
                  <a:srgbClr val="514A40"/>
                </a:solidFill>
              </a:rPr>
              <a:t>tasks</a:t>
            </a:r>
            <a:r>
              <a:rPr lang="it-IT" sz="2400" i="1" dirty="0" smtClean="0">
                <a:solidFill>
                  <a:srgbClr val="514A40"/>
                </a:solidFill>
              </a:rPr>
              <a:t>, </a:t>
            </a:r>
            <a:r>
              <a:rPr lang="it-IT" sz="2400" dirty="0" err="1" smtClean="0">
                <a:solidFill>
                  <a:srgbClr val="514A40"/>
                </a:solidFill>
              </a:rPr>
              <a:t>each</a:t>
            </a:r>
            <a:r>
              <a:rPr lang="it-IT" sz="2400" dirty="0" smtClean="0">
                <a:solidFill>
                  <a:srgbClr val="514A40"/>
                </a:solidFill>
              </a:rPr>
              <a:t> of </a:t>
            </a:r>
            <a:r>
              <a:rPr lang="it-IT" sz="2400" dirty="0" err="1" smtClean="0">
                <a:solidFill>
                  <a:srgbClr val="514A40"/>
                </a:solidFill>
              </a:rPr>
              <a:t>wich</a:t>
            </a:r>
            <a:r>
              <a:rPr lang="it-IT" sz="2400" dirty="0" smtClean="0">
                <a:solidFill>
                  <a:srgbClr val="514A40"/>
                </a:solidFill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</a:rPr>
              <a:t>consists</a:t>
            </a:r>
            <a:r>
              <a:rPr lang="it-IT" sz="2400" dirty="0" smtClean="0">
                <a:solidFill>
                  <a:srgbClr val="514A40"/>
                </a:solidFill>
              </a:rPr>
              <a:t> of a </a:t>
            </a:r>
            <a:r>
              <a:rPr lang="it-IT" sz="2400" dirty="0" err="1" smtClean="0">
                <a:solidFill>
                  <a:srgbClr val="514A40"/>
                </a:solidFill>
              </a:rPr>
              <a:t>sequence</a:t>
            </a:r>
            <a:r>
              <a:rPr lang="it-IT" sz="2400" dirty="0" smtClean="0">
                <a:solidFill>
                  <a:srgbClr val="514A40"/>
                </a:solidFill>
              </a:rPr>
              <a:t> of </a:t>
            </a:r>
            <a:r>
              <a:rPr lang="it-IT" sz="2400" i="1" dirty="0" err="1" smtClean="0">
                <a:solidFill>
                  <a:srgbClr val="514A40"/>
                </a:solidFill>
              </a:rPr>
              <a:t>iterations</a:t>
            </a:r>
            <a:endParaRPr lang="it-IT" sz="2400" dirty="0" smtClean="0">
              <a:solidFill>
                <a:srgbClr val="514A40"/>
              </a:solidFill>
            </a:endParaRPr>
          </a:p>
          <a:p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The input data to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each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iteration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of a task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is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the output data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produced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by the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previous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iteration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of some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collection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of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tasks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(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wich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may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include the task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itself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)</a:t>
            </a:r>
          </a:p>
          <a:p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Each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iteration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of a task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is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independently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executed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by a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number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of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modules</a:t>
            </a:r>
            <a:endParaRPr lang="it-IT" sz="2400" dirty="0" smtClean="0">
              <a:solidFill>
                <a:srgbClr val="514A40"/>
              </a:solidFill>
              <a:latin typeface="Cambria"/>
            </a:endParaRPr>
          </a:p>
        </p:txBody>
      </p:sp>
      <p:sp>
        <p:nvSpPr>
          <p:cNvPr id="4" name="Figura a mano libera 3"/>
          <p:cNvSpPr/>
          <p:nvPr/>
        </p:nvSpPr>
        <p:spPr>
          <a:xfrm>
            <a:off x="3898377" y="4533251"/>
            <a:ext cx="661234" cy="144241"/>
          </a:xfrm>
          <a:custGeom>
            <a:avLst/>
            <a:gdLst>
              <a:gd name="connsiteX0" fmla="*/ 0 w 661234"/>
              <a:gd name="connsiteY0" fmla="*/ 45720 h 91440"/>
              <a:gd name="connsiteX1" fmla="*/ 661234 w 661234"/>
              <a:gd name="connsiteY1" fmla="*/ 45720 h 91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61234" h="91440">
                <a:moveTo>
                  <a:pt x="0" y="45720"/>
                </a:moveTo>
                <a:lnTo>
                  <a:pt x="661234" y="45720"/>
                </a:lnTo>
              </a:path>
            </a:pathLst>
          </a:custGeom>
          <a:noFill/>
          <a:ln>
            <a:tailEnd type="arrow"/>
          </a:ln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326021" tIns="42257" rIns="326022" bIns="42258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it-IT" sz="500" kern="1200"/>
          </a:p>
        </p:txBody>
      </p:sp>
      <p:sp>
        <p:nvSpPr>
          <p:cNvPr id="5" name="Figura a mano libera 4"/>
          <p:cNvSpPr/>
          <p:nvPr/>
        </p:nvSpPr>
        <p:spPr>
          <a:xfrm>
            <a:off x="892200" y="3270089"/>
            <a:ext cx="3007977" cy="2846932"/>
          </a:xfrm>
          <a:custGeom>
            <a:avLst/>
            <a:gdLst>
              <a:gd name="connsiteX0" fmla="*/ 0 w 3007977"/>
              <a:gd name="connsiteY0" fmla="*/ 0 h 1804786"/>
              <a:gd name="connsiteX1" fmla="*/ 3007977 w 3007977"/>
              <a:gd name="connsiteY1" fmla="*/ 0 h 1804786"/>
              <a:gd name="connsiteX2" fmla="*/ 3007977 w 3007977"/>
              <a:gd name="connsiteY2" fmla="*/ 1804786 h 1804786"/>
              <a:gd name="connsiteX3" fmla="*/ 0 w 3007977"/>
              <a:gd name="connsiteY3" fmla="*/ 1804786 h 1804786"/>
              <a:gd name="connsiteX4" fmla="*/ 0 w 3007977"/>
              <a:gd name="connsiteY4" fmla="*/ 0 h 1804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07977" h="1804786">
                <a:moveTo>
                  <a:pt x="0" y="0"/>
                </a:moveTo>
                <a:lnTo>
                  <a:pt x="3007977" y="0"/>
                </a:lnTo>
                <a:lnTo>
                  <a:pt x="3007977" y="1804786"/>
                </a:lnTo>
                <a:lnTo>
                  <a:pt x="0" y="1804786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0688" tIns="170688" rIns="170688" bIns="170688" numCol="1" spcCol="1270" anchor="ctr" anchorCtr="0">
            <a:noAutofit/>
          </a:bodyPr>
          <a:lstStyle/>
          <a:p>
            <a:pPr lvl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it-IT" sz="2400" dirty="0" smtClean="0"/>
              <a:t>A processor </a:t>
            </a:r>
            <a:r>
              <a:rPr lang="it-IT" sz="2400" dirty="0" err="1" smtClean="0"/>
              <a:t>execute</a:t>
            </a:r>
            <a:r>
              <a:rPr lang="it-IT" sz="2400" dirty="0" smtClean="0"/>
              <a:t> the </a:t>
            </a:r>
            <a:r>
              <a:rPr lang="it-IT" sz="2400" dirty="0" err="1" smtClean="0"/>
              <a:t>iteration</a:t>
            </a:r>
            <a:endParaRPr lang="it-IT" sz="2400" kern="1200" dirty="0"/>
          </a:p>
        </p:txBody>
      </p:sp>
      <p:sp>
        <p:nvSpPr>
          <p:cNvPr id="6" name="Figura a mano libera 5"/>
          <p:cNvSpPr/>
          <p:nvPr/>
        </p:nvSpPr>
        <p:spPr>
          <a:xfrm>
            <a:off x="7598189" y="4533251"/>
            <a:ext cx="661234" cy="144241"/>
          </a:xfrm>
          <a:custGeom>
            <a:avLst/>
            <a:gdLst>
              <a:gd name="connsiteX0" fmla="*/ 0 w 661234"/>
              <a:gd name="connsiteY0" fmla="*/ 45720 h 91440"/>
              <a:gd name="connsiteX1" fmla="*/ 661234 w 661234"/>
              <a:gd name="connsiteY1" fmla="*/ 45720 h 91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61234" h="91440">
                <a:moveTo>
                  <a:pt x="0" y="45720"/>
                </a:moveTo>
                <a:lnTo>
                  <a:pt x="661234" y="45720"/>
                </a:lnTo>
              </a:path>
            </a:pathLst>
          </a:custGeom>
          <a:noFill/>
          <a:ln>
            <a:tailEnd type="arrow"/>
          </a:ln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326021" tIns="42257" rIns="326022" bIns="42258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it-IT" sz="500" kern="1200"/>
          </a:p>
        </p:txBody>
      </p:sp>
      <p:sp>
        <p:nvSpPr>
          <p:cNvPr id="7" name="Figura a mano libera 6"/>
          <p:cNvSpPr/>
          <p:nvPr/>
        </p:nvSpPr>
        <p:spPr>
          <a:xfrm>
            <a:off x="4592011" y="3270089"/>
            <a:ext cx="3007977" cy="2846932"/>
          </a:xfrm>
          <a:custGeom>
            <a:avLst/>
            <a:gdLst>
              <a:gd name="connsiteX0" fmla="*/ 0 w 3007977"/>
              <a:gd name="connsiteY0" fmla="*/ 0 h 1804786"/>
              <a:gd name="connsiteX1" fmla="*/ 3007977 w 3007977"/>
              <a:gd name="connsiteY1" fmla="*/ 0 h 1804786"/>
              <a:gd name="connsiteX2" fmla="*/ 3007977 w 3007977"/>
              <a:gd name="connsiteY2" fmla="*/ 1804786 h 1804786"/>
              <a:gd name="connsiteX3" fmla="*/ 0 w 3007977"/>
              <a:gd name="connsiteY3" fmla="*/ 1804786 h 1804786"/>
              <a:gd name="connsiteX4" fmla="*/ 0 w 3007977"/>
              <a:gd name="connsiteY4" fmla="*/ 0 h 1804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07977" h="1804786">
                <a:moveTo>
                  <a:pt x="0" y="0"/>
                </a:moveTo>
                <a:lnTo>
                  <a:pt x="3007977" y="0"/>
                </a:lnTo>
                <a:lnTo>
                  <a:pt x="3007977" y="1804786"/>
                </a:lnTo>
                <a:lnTo>
                  <a:pt x="0" y="1804786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0688" tIns="170688" rIns="170688" bIns="170688" numCol="1" spcCol="1270" anchor="ctr" anchorCtr="0">
            <a:noAutofit/>
          </a:bodyPr>
          <a:lstStyle/>
          <a:p>
            <a:pPr lvl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it-IT" sz="2400" kern="1200" dirty="0" smtClean="0"/>
              <a:t>The processor </a:t>
            </a:r>
            <a:r>
              <a:rPr lang="it-IT" sz="2400" kern="1200" dirty="0" err="1" smtClean="0"/>
              <a:t>places</a:t>
            </a:r>
            <a:r>
              <a:rPr lang="it-IT" sz="2400" kern="1200" dirty="0" smtClean="0"/>
              <a:t> the </a:t>
            </a:r>
            <a:r>
              <a:rPr lang="it-IT" sz="2400" kern="1200" dirty="0" err="1" smtClean="0"/>
              <a:t>iteration’s</a:t>
            </a:r>
            <a:r>
              <a:rPr lang="it-IT" sz="2400" kern="1200" dirty="0" smtClean="0"/>
              <a:t> output in </a:t>
            </a:r>
            <a:r>
              <a:rPr lang="it-IT" sz="2400" kern="1200" dirty="0" err="1" smtClean="0"/>
              <a:t>his</a:t>
            </a:r>
            <a:r>
              <a:rPr lang="it-IT" sz="2400" kern="1200" dirty="0" smtClean="0"/>
              <a:t> </a:t>
            </a:r>
            <a:r>
              <a:rPr lang="it-IT" sz="2400" kern="1200" dirty="0" err="1" smtClean="0"/>
              <a:t>memory</a:t>
            </a:r>
            <a:r>
              <a:rPr lang="it-IT" sz="2400" kern="1200" dirty="0" smtClean="0"/>
              <a:t> </a:t>
            </a:r>
            <a:r>
              <a:rPr lang="it-IT" sz="2400" kern="1200" dirty="0" err="1" smtClean="0"/>
              <a:t>associated</a:t>
            </a:r>
            <a:endParaRPr lang="it-IT" sz="2400" kern="1200" dirty="0"/>
          </a:p>
        </p:txBody>
      </p:sp>
      <p:sp>
        <p:nvSpPr>
          <p:cNvPr id="9" name="Figura a mano libera 8"/>
          <p:cNvSpPr/>
          <p:nvPr/>
        </p:nvSpPr>
        <p:spPr>
          <a:xfrm>
            <a:off x="8291823" y="3270089"/>
            <a:ext cx="3007977" cy="2846932"/>
          </a:xfrm>
          <a:custGeom>
            <a:avLst/>
            <a:gdLst>
              <a:gd name="connsiteX0" fmla="*/ 0 w 3007977"/>
              <a:gd name="connsiteY0" fmla="*/ 0 h 1804786"/>
              <a:gd name="connsiteX1" fmla="*/ 3007977 w 3007977"/>
              <a:gd name="connsiteY1" fmla="*/ 0 h 1804786"/>
              <a:gd name="connsiteX2" fmla="*/ 3007977 w 3007977"/>
              <a:gd name="connsiteY2" fmla="*/ 1804786 h 1804786"/>
              <a:gd name="connsiteX3" fmla="*/ 0 w 3007977"/>
              <a:gd name="connsiteY3" fmla="*/ 1804786 h 1804786"/>
              <a:gd name="connsiteX4" fmla="*/ 0 w 3007977"/>
              <a:gd name="connsiteY4" fmla="*/ 0 h 1804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07977" h="1804786">
                <a:moveTo>
                  <a:pt x="0" y="0"/>
                </a:moveTo>
                <a:lnTo>
                  <a:pt x="3007977" y="0"/>
                </a:lnTo>
                <a:lnTo>
                  <a:pt x="3007977" y="1804786"/>
                </a:lnTo>
                <a:lnTo>
                  <a:pt x="0" y="1804786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0688" tIns="170688" rIns="170688" bIns="170688" numCol="1" spcCol="1270" anchor="ctr" anchorCtr="0">
            <a:noAutofit/>
          </a:bodyPr>
          <a:lstStyle/>
          <a:p>
            <a:pPr lvl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it-IT" sz="2000" kern="1200" dirty="0" smtClean="0"/>
              <a:t>A processor </a:t>
            </a:r>
            <a:r>
              <a:rPr lang="it-IT" sz="2000" kern="1200" dirty="0" err="1" smtClean="0"/>
              <a:t>that</a:t>
            </a:r>
            <a:r>
              <a:rPr lang="it-IT" sz="2000" kern="1200" dirty="0" smtClean="0"/>
              <a:t> </a:t>
            </a:r>
            <a:r>
              <a:rPr lang="it-IT" sz="2000" kern="1200" dirty="0" err="1" smtClean="0"/>
              <a:t>uses</a:t>
            </a:r>
            <a:r>
              <a:rPr lang="it-IT" sz="2000" kern="1200" dirty="0" smtClean="0"/>
              <a:t> the output of </a:t>
            </a:r>
            <a:r>
              <a:rPr lang="it-IT" sz="2000" kern="1200" dirty="0" err="1" smtClean="0"/>
              <a:t>this</a:t>
            </a:r>
            <a:r>
              <a:rPr lang="it-IT" sz="2000" kern="1200" dirty="0" smtClean="0"/>
              <a:t> </a:t>
            </a:r>
            <a:r>
              <a:rPr lang="it-IT" sz="2000" kern="1200" dirty="0" err="1" smtClean="0"/>
              <a:t>iteration</a:t>
            </a:r>
            <a:r>
              <a:rPr lang="it-IT" sz="2000" kern="1200" dirty="0" smtClean="0"/>
              <a:t> </a:t>
            </a:r>
            <a:r>
              <a:rPr lang="it-IT" sz="2000" kern="1200" dirty="0" err="1" smtClean="0"/>
              <a:t>determines</a:t>
            </a:r>
            <a:r>
              <a:rPr lang="it-IT" sz="2000" kern="1200" dirty="0" smtClean="0"/>
              <a:t> </a:t>
            </a:r>
            <a:r>
              <a:rPr lang="it-IT" sz="2000" kern="1200" dirty="0" err="1" smtClean="0"/>
              <a:t>its</a:t>
            </a:r>
            <a:r>
              <a:rPr lang="it-IT" sz="2000" kern="1200" dirty="0" smtClean="0"/>
              <a:t> </a:t>
            </a:r>
            <a:r>
              <a:rPr lang="it-IT" sz="2000" kern="1200" dirty="0" err="1" smtClean="0"/>
              <a:t>value</a:t>
            </a:r>
            <a:r>
              <a:rPr lang="it-IT" sz="2000" kern="1200" dirty="0" smtClean="0"/>
              <a:t> by </a:t>
            </a:r>
            <a:r>
              <a:rPr lang="it-IT" sz="2000" kern="1200" dirty="0" err="1" smtClean="0"/>
              <a:t>examining</a:t>
            </a:r>
            <a:r>
              <a:rPr lang="it-IT" sz="2000" kern="1200" dirty="0" smtClean="0"/>
              <a:t> the output </a:t>
            </a:r>
            <a:r>
              <a:rPr lang="it-IT" sz="2000" kern="1200" dirty="0" err="1" smtClean="0"/>
              <a:t>generated</a:t>
            </a:r>
            <a:r>
              <a:rPr lang="it-IT" sz="2000" kern="1200" dirty="0" smtClean="0"/>
              <a:t> by </a:t>
            </a:r>
            <a:r>
              <a:rPr lang="it-IT" sz="2000" kern="1200" dirty="0" err="1" smtClean="0"/>
              <a:t>each</a:t>
            </a:r>
            <a:r>
              <a:rPr lang="it-IT" sz="2000" kern="1200" dirty="0" smtClean="0"/>
              <a:t> processor </a:t>
            </a:r>
            <a:r>
              <a:rPr lang="it-IT" sz="2000" kern="1200" dirty="0" err="1" smtClean="0"/>
              <a:t>wich</a:t>
            </a:r>
            <a:r>
              <a:rPr lang="it-IT" sz="2000" kern="1200" dirty="0" smtClean="0"/>
              <a:t> </a:t>
            </a:r>
            <a:r>
              <a:rPr lang="it-IT" sz="2000" kern="1200" dirty="0" err="1" smtClean="0"/>
              <a:t>executed</a:t>
            </a:r>
            <a:r>
              <a:rPr lang="it-IT" sz="2000" kern="1200" dirty="0" smtClean="0"/>
              <a:t> the </a:t>
            </a:r>
            <a:r>
              <a:rPr lang="it-IT" sz="2000" kern="1200" dirty="0" err="1" smtClean="0"/>
              <a:t>iteration</a:t>
            </a:r>
            <a:r>
              <a:rPr lang="it-IT" sz="2000" kern="1200" dirty="0" smtClean="0"/>
              <a:t> (</a:t>
            </a:r>
            <a:r>
              <a:rPr lang="it-IT" sz="2000" kern="1200" dirty="0" err="1" smtClean="0"/>
              <a:t>typically</a:t>
            </a:r>
            <a:r>
              <a:rPr lang="it-IT" sz="2000" kern="1200" dirty="0" smtClean="0"/>
              <a:t> a «</a:t>
            </a:r>
            <a:r>
              <a:rPr lang="it-IT" sz="2000" kern="1200" dirty="0" err="1" smtClean="0"/>
              <a:t>two</a:t>
            </a:r>
            <a:r>
              <a:rPr lang="it-IT" sz="2000" kern="1200" dirty="0" smtClean="0"/>
              <a:t> out of </a:t>
            </a:r>
            <a:r>
              <a:rPr lang="it-IT" sz="2000" kern="1200" dirty="0" err="1" smtClean="0"/>
              <a:t>three</a:t>
            </a:r>
            <a:r>
              <a:rPr lang="it-IT" sz="2000" kern="1200" dirty="0" smtClean="0"/>
              <a:t>» </a:t>
            </a:r>
            <a:r>
              <a:rPr lang="it-IT" sz="2000" kern="1200" dirty="0" err="1" smtClean="0"/>
              <a:t>votation</a:t>
            </a:r>
            <a:r>
              <a:rPr lang="it-IT" sz="2000" kern="1200" dirty="0" smtClean="0"/>
              <a:t>)</a:t>
            </a:r>
            <a:endParaRPr lang="it-IT" sz="2000" kern="1200" dirty="0"/>
          </a:p>
        </p:txBody>
      </p:sp>
    </p:spTree>
    <p:extLst>
      <p:ext uri="{BB962C8B-B14F-4D97-AF65-F5344CB8AC3E}">
        <p14:creationId xmlns:p14="http://schemas.microsoft.com/office/powerpoint/2010/main" val="47044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  <p:bldP spid="6" grpId="0" animBg="1"/>
      <p:bldP spid="7" grpId="0" animBg="1"/>
      <p:bldP spid="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295402" y="381000"/>
            <a:ext cx="9601200" cy="533400"/>
          </a:xfrm>
        </p:spPr>
        <p:txBody>
          <a:bodyPr>
            <a:normAutofit/>
          </a:bodyPr>
          <a:lstStyle/>
          <a:p>
            <a:r>
              <a:rPr lang="it-IT" dirty="0" smtClean="0"/>
              <a:t>System </a:t>
            </a:r>
            <a:r>
              <a:rPr lang="it-IT" dirty="0" err="1" smtClean="0"/>
              <a:t>overview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9476" y="914400"/>
            <a:ext cx="11273051" cy="5281448"/>
          </a:xfrm>
        </p:spPr>
        <p:txBody>
          <a:bodyPr>
            <a:normAutofit lnSpcReduction="10000"/>
          </a:bodyPr>
          <a:lstStyle/>
          <a:p>
            <a:r>
              <a:rPr lang="it-IT" sz="2400" dirty="0" smtClean="0">
                <a:solidFill>
                  <a:srgbClr val="514A40"/>
                </a:solidFill>
              </a:rPr>
              <a:t>Iterative nature of the </a:t>
            </a:r>
            <a:r>
              <a:rPr lang="it-IT" sz="2400" dirty="0" err="1" smtClean="0">
                <a:solidFill>
                  <a:srgbClr val="514A40"/>
                </a:solidFill>
              </a:rPr>
              <a:t>tasks</a:t>
            </a:r>
            <a:r>
              <a:rPr lang="it-IT" sz="2400" dirty="0" smtClean="0">
                <a:solidFill>
                  <a:srgbClr val="514A40"/>
                </a:solidFill>
              </a:rPr>
              <a:t>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it-IT" sz="2400" dirty="0" err="1" smtClean="0">
                <a:solidFill>
                  <a:srgbClr val="514A40"/>
                </a:solidFill>
              </a:rPr>
              <a:t>economize</a:t>
            </a:r>
            <a:r>
              <a:rPr lang="it-IT" sz="2400" dirty="0" smtClean="0">
                <a:solidFill>
                  <a:srgbClr val="514A40"/>
                </a:solidFill>
              </a:rPr>
              <a:t> the </a:t>
            </a:r>
            <a:r>
              <a:rPr lang="it-IT" sz="2400" dirty="0" err="1" smtClean="0">
                <a:solidFill>
                  <a:srgbClr val="514A40"/>
                </a:solidFill>
              </a:rPr>
              <a:t>amount</a:t>
            </a:r>
            <a:r>
              <a:rPr lang="it-IT" sz="2400" dirty="0" smtClean="0">
                <a:solidFill>
                  <a:srgbClr val="514A40"/>
                </a:solidFill>
              </a:rPr>
              <a:t> of </a:t>
            </a:r>
            <a:r>
              <a:rPr lang="it-IT" sz="2400" dirty="0" err="1" smtClean="0">
                <a:solidFill>
                  <a:srgbClr val="514A40"/>
                </a:solidFill>
              </a:rPr>
              <a:t>voting</a:t>
            </a:r>
            <a:endParaRPr lang="it-IT" sz="2400" dirty="0" smtClean="0">
              <a:solidFill>
                <a:srgbClr val="514A40"/>
              </a:solidFill>
            </a:endParaRPr>
          </a:p>
          <a:p>
            <a:pPr lvl="2">
              <a:buFont typeface="Courier New" panose="02070309020205020404" pitchFamily="49" charset="0"/>
              <a:buChar char="o"/>
            </a:pPr>
            <a:r>
              <a:rPr lang="it-IT" sz="2400" dirty="0" err="1">
                <a:solidFill>
                  <a:srgbClr val="514A40"/>
                </a:solidFill>
              </a:rPr>
              <a:t>v</a:t>
            </a:r>
            <a:r>
              <a:rPr lang="it-IT" sz="2400" dirty="0" err="1" smtClean="0">
                <a:solidFill>
                  <a:srgbClr val="514A40"/>
                </a:solidFill>
              </a:rPr>
              <a:t>oting</a:t>
            </a:r>
            <a:r>
              <a:rPr lang="it-IT" sz="2400" dirty="0" smtClean="0">
                <a:solidFill>
                  <a:srgbClr val="514A40"/>
                </a:solidFill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</a:rPr>
              <a:t>only</a:t>
            </a:r>
            <a:r>
              <a:rPr lang="it-IT" sz="2400" dirty="0" smtClean="0">
                <a:solidFill>
                  <a:srgbClr val="514A40"/>
                </a:solidFill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</a:rPr>
              <a:t>at</a:t>
            </a:r>
            <a:r>
              <a:rPr lang="it-IT" sz="2400" dirty="0" smtClean="0">
                <a:solidFill>
                  <a:srgbClr val="514A40"/>
                </a:solidFill>
              </a:rPr>
              <a:t> the </a:t>
            </a:r>
            <a:r>
              <a:rPr lang="it-IT" sz="2400" dirty="0" err="1" smtClean="0">
                <a:solidFill>
                  <a:srgbClr val="514A40"/>
                </a:solidFill>
              </a:rPr>
              <a:t>beginning</a:t>
            </a:r>
            <a:r>
              <a:rPr lang="it-IT" sz="2400" dirty="0" smtClean="0">
                <a:solidFill>
                  <a:srgbClr val="514A40"/>
                </a:solidFill>
              </a:rPr>
              <a:t> of </a:t>
            </a:r>
            <a:r>
              <a:rPr lang="it-IT" sz="2400" dirty="0" err="1" smtClean="0">
                <a:solidFill>
                  <a:srgbClr val="514A40"/>
                </a:solidFill>
              </a:rPr>
              <a:t>each</a:t>
            </a:r>
            <a:r>
              <a:rPr lang="it-IT" sz="2400" dirty="0" smtClean="0">
                <a:solidFill>
                  <a:srgbClr val="514A40"/>
                </a:solidFill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</a:rPr>
              <a:t>iteration</a:t>
            </a:r>
            <a:r>
              <a:rPr lang="it-IT" sz="2400" dirty="0" smtClean="0">
                <a:solidFill>
                  <a:srgbClr val="514A40"/>
                </a:solidFill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</a:rPr>
              <a:t>than</a:t>
            </a:r>
            <a:r>
              <a:rPr lang="it-IT" sz="2400" dirty="0" smtClean="0">
                <a:solidFill>
                  <a:srgbClr val="514A40"/>
                </a:solidFill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</a:rPr>
              <a:t>voting</a:t>
            </a:r>
            <a:r>
              <a:rPr lang="it-IT" sz="2400" dirty="0" smtClean="0">
                <a:solidFill>
                  <a:srgbClr val="514A40"/>
                </a:solidFill>
              </a:rPr>
              <a:t> on the </a:t>
            </a:r>
            <a:r>
              <a:rPr lang="it-IT" sz="2400" dirty="0" err="1" smtClean="0">
                <a:solidFill>
                  <a:srgbClr val="514A40"/>
                </a:solidFill>
              </a:rPr>
              <a:t>results</a:t>
            </a:r>
            <a:r>
              <a:rPr lang="it-IT" sz="2400" dirty="0" smtClean="0">
                <a:solidFill>
                  <a:srgbClr val="514A40"/>
                </a:solidFill>
              </a:rPr>
              <a:t> of </a:t>
            </a:r>
            <a:r>
              <a:rPr lang="it-IT" sz="2400" dirty="0" err="1" smtClean="0">
                <a:solidFill>
                  <a:srgbClr val="514A40"/>
                </a:solidFill>
              </a:rPr>
              <a:t>all</a:t>
            </a:r>
            <a:r>
              <a:rPr lang="it-IT" sz="2400" dirty="0" smtClean="0">
                <a:solidFill>
                  <a:srgbClr val="514A40"/>
                </a:solidFill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</a:rPr>
              <a:t>calculations</a:t>
            </a:r>
            <a:r>
              <a:rPr lang="it-IT" sz="2400" dirty="0" smtClean="0">
                <a:solidFill>
                  <a:srgbClr val="514A40"/>
                </a:solidFill>
              </a:rPr>
              <a:t>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it-IT" sz="2400" dirty="0" err="1" smtClean="0">
                <a:solidFill>
                  <a:srgbClr val="514A40"/>
                </a:solidFill>
              </a:rPr>
              <a:t>loose</a:t>
            </a:r>
            <a:r>
              <a:rPr lang="it-IT" sz="2400" dirty="0" smtClean="0">
                <a:solidFill>
                  <a:srgbClr val="514A40"/>
                </a:solidFill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</a:rPr>
              <a:t>synchronization</a:t>
            </a:r>
            <a:r>
              <a:rPr lang="it-IT" sz="2400" dirty="0" smtClean="0">
                <a:solidFill>
                  <a:srgbClr val="514A40"/>
                </a:solidFill>
              </a:rPr>
              <a:t> of the </a:t>
            </a:r>
            <a:r>
              <a:rPr lang="it-IT" sz="2400" dirty="0" err="1" smtClean="0">
                <a:solidFill>
                  <a:srgbClr val="514A40"/>
                </a:solidFill>
              </a:rPr>
              <a:t>different</a:t>
            </a:r>
            <a:r>
              <a:rPr lang="it-IT" sz="2400" dirty="0" smtClean="0">
                <a:solidFill>
                  <a:srgbClr val="514A40"/>
                </a:solidFill>
              </a:rPr>
              <a:t> processors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it-IT" sz="2400" dirty="0">
                <a:solidFill>
                  <a:srgbClr val="514A40"/>
                </a:solidFill>
              </a:rPr>
              <a:t>a</a:t>
            </a:r>
            <a:r>
              <a:rPr lang="it-IT" sz="2400" dirty="0" smtClean="0">
                <a:solidFill>
                  <a:srgbClr val="514A40"/>
                </a:solidFill>
              </a:rPr>
              <a:t>n </a:t>
            </a:r>
            <a:r>
              <a:rPr lang="it-IT" sz="2400" dirty="0" err="1" smtClean="0">
                <a:solidFill>
                  <a:srgbClr val="514A40"/>
                </a:solidFill>
              </a:rPr>
              <a:t>iteration</a:t>
            </a:r>
            <a:r>
              <a:rPr lang="it-IT" sz="2400" dirty="0" smtClean="0">
                <a:solidFill>
                  <a:srgbClr val="514A40"/>
                </a:solidFill>
              </a:rPr>
              <a:t> can be </a:t>
            </a:r>
            <a:r>
              <a:rPr lang="it-IT" sz="2400" dirty="0" err="1" smtClean="0">
                <a:solidFill>
                  <a:srgbClr val="514A40"/>
                </a:solidFill>
              </a:rPr>
              <a:t>scheduled</a:t>
            </a:r>
            <a:r>
              <a:rPr lang="it-IT" sz="2400" dirty="0" smtClean="0">
                <a:solidFill>
                  <a:srgbClr val="514A40"/>
                </a:solidFill>
              </a:rPr>
              <a:t> for </a:t>
            </a:r>
            <a:r>
              <a:rPr lang="it-IT" sz="2400" dirty="0" err="1" smtClean="0">
                <a:solidFill>
                  <a:srgbClr val="514A40"/>
                </a:solidFill>
              </a:rPr>
              <a:t>execution</a:t>
            </a:r>
            <a:r>
              <a:rPr lang="it-IT" sz="2400" dirty="0" smtClean="0">
                <a:solidFill>
                  <a:srgbClr val="514A40"/>
                </a:solidFill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</a:rPr>
              <a:t>at</a:t>
            </a:r>
            <a:r>
              <a:rPr lang="it-IT" sz="2400" dirty="0" smtClean="0">
                <a:solidFill>
                  <a:srgbClr val="514A40"/>
                </a:solidFill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</a:rPr>
              <a:t>slightly</a:t>
            </a:r>
            <a:r>
              <a:rPr lang="it-IT" sz="2400" dirty="0" smtClean="0">
                <a:solidFill>
                  <a:srgbClr val="514A40"/>
                </a:solidFill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</a:rPr>
              <a:t>different</a:t>
            </a:r>
            <a:r>
              <a:rPr lang="it-IT" sz="2400" dirty="0" smtClean="0">
                <a:solidFill>
                  <a:srgbClr val="514A40"/>
                </a:solidFill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</a:rPr>
              <a:t>times</a:t>
            </a:r>
            <a:r>
              <a:rPr lang="it-IT" sz="2400" dirty="0" smtClean="0">
                <a:solidFill>
                  <a:srgbClr val="514A40"/>
                </a:solidFill>
              </a:rPr>
              <a:t> by </a:t>
            </a:r>
            <a:r>
              <a:rPr lang="it-IT" sz="2400" dirty="0" err="1" smtClean="0">
                <a:solidFill>
                  <a:srgbClr val="514A40"/>
                </a:solidFill>
              </a:rPr>
              <a:t>different</a:t>
            </a:r>
            <a:r>
              <a:rPr lang="it-IT" sz="2400" dirty="0" smtClean="0">
                <a:solidFill>
                  <a:srgbClr val="514A40"/>
                </a:solidFill>
              </a:rPr>
              <a:t> processors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it-IT" sz="2400" dirty="0" err="1">
                <a:solidFill>
                  <a:srgbClr val="514A40"/>
                </a:solidFill>
              </a:rPr>
              <a:t>s</a:t>
            </a:r>
            <a:r>
              <a:rPr lang="it-IT" sz="2400" dirty="0" err="1" smtClean="0">
                <a:solidFill>
                  <a:srgbClr val="514A40"/>
                </a:solidFill>
              </a:rPr>
              <a:t>imultaneous</a:t>
            </a:r>
            <a:r>
              <a:rPr lang="it-IT" sz="2400" dirty="0" smtClean="0">
                <a:solidFill>
                  <a:srgbClr val="514A40"/>
                </a:solidFill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</a:rPr>
              <a:t>transient</a:t>
            </a:r>
            <a:r>
              <a:rPr lang="it-IT" sz="2400" dirty="0" smtClean="0">
                <a:solidFill>
                  <a:srgbClr val="514A40"/>
                </a:solidFill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</a:rPr>
              <a:t>failures</a:t>
            </a:r>
            <a:r>
              <a:rPr lang="it-IT" sz="2400" dirty="0" smtClean="0">
                <a:solidFill>
                  <a:srgbClr val="514A40"/>
                </a:solidFill>
              </a:rPr>
              <a:t> of </a:t>
            </a:r>
            <a:r>
              <a:rPr lang="it-IT" sz="2400" dirty="0" err="1" smtClean="0">
                <a:solidFill>
                  <a:srgbClr val="514A40"/>
                </a:solidFill>
              </a:rPr>
              <a:t>several</a:t>
            </a:r>
            <a:r>
              <a:rPr lang="it-IT" sz="2400" dirty="0" smtClean="0">
                <a:solidFill>
                  <a:srgbClr val="514A40"/>
                </a:solidFill>
              </a:rPr>
              <a:t> processors </a:t>
            </a:r>
            <a:r>
              <a:rPr lang="it-IT" sz="2400" dirty="0" err="1" smtClean="0">
                <a:solidFill>
                  <a:srgbClr val="514A40"/>
                </a:solidFill>
              </a:rPr>
              <a:t>will</a:t>
            </a:r>
            <a:r>
              <a:rPr lang="it-IT" sz="2400" dirty="0">
                <a:solidFill>
                  <a:srgbClr val="514A40"/>
                </a:solidFill>
              </a:rPr>
              <a:t> </a:t>
            </a:r>
            <a:r>
              <a:rPr lang="it-IT" sz="2400" dirty="0" smtClean="0">
                <a:solidFill>
                  <a:srgbClr val="514A40"/>
                </a:solidFill>
              </a:rPr>
              <a:t>be </a:t>
            </a:r>
            <a:r>
              <a:rPr lang="it-IT" sz="2400" dirty="0" err="1" smtClean="0">
                <a:solidFill>
                  <a:srgbClr val="514A40"/>
                </a:solidFill>
              </a:rPr>
              <a:t>less</a:t>
            </a:r>
            <a:r>
              <a:rPr lang="it-IT" sz="2400" dirty="0" smtClean="0">
                <a:solidFill>
                  <a:srgbClr val="514A40"/>
                </a:solidFill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</a:rPr>
              <a:t>likely</a:t>
            </a:r>
            <a:r>
              <a:rPr lang="it-IT" sz="2400" dirty="0" smtClean="0">
                <a:solidFill>
                  <a:srgbClr val="514A40"/>
                </a:solidFill>
              </a:rPr>
              <a:t> to produce </a:t>
            </a:r>
            <a:r>
              <a:rPr lang="it-IT" sz="2400" dirty="0" err="1" smtClean="0">
                <a:solidFill>
                  <a:srgbClr val="514A40"/>
                </a:solidFill>
              </a:rPr>
              <a:t>correlated</a:t>
            </a:r>
            <a:r>
              <a:rPr lang="it-IT" sz="2400" dirty="0" smtClean="0">
                <a:solidFill>
                  <a:srgbClr val="514A40"/>
                </a:solidFill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</a:rPr>
              <a:t>failures</a:t>
            </a:r>
            <a:r>
              <a:rPr lang="it-IT" sz="2400" dirty="0" smtClean="0">
                <a:solidFill>
                  <a:srgbClr val="514A40"/>
                </a:solidFill>
              </a:rPr>
              <a:t> in the </a:t>
            </a:r>
            <a:r>
              <a:rPr lang="it-IT" sz="2400" dirty="0" err="1" smtClean="0">
                <a:solidFill>
                  <a:srgbClr val="514A40"/>
                </a:solidFill>
              </a:rPr>
              <a:t>replicated</a:t>
            </a:r>
            <a:r>
              <a:rPr lang="it-IT" sz="2400" dirty="0" smtClean="0">
                <a:solidFill>
                  <a:srgbClr val="514A40"/>
                </a:solidFill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</a:rPr>
              <a:t>versions</a:t>
            </a:r>
            <a:r>
              <a:rPr lang="it-IT" sz="2400" dirty="0" smtClean="0">
                <a:solidFill>
                  <a:srgbClr val="514A40"/>
                </a:solidFill>
              </a:rPr>
              <a:t> of a task </a:t>
            </a:r>
          </a:p>
          <a:p>
            <a:r>
              <a:rPr lang="it-IT" sz="2400" dirty="0" smtClean="0">
                <a:solidFill>
                  <a:srgbClr val="514A40"/>
                </a:solidFill>
              </a:rPr>
              <a:t>The </a:t>
            </a:r>
            <a:r>
              <a:rPr lang="it-IT" sz="2400" dirty="0" err="1" smtClean="0">
                <a:solidFill>
                  <a:srgbClr val="514A40"/>
                </a:solidFill>
              </a:rPr>
              <a:t>number</a:t>
            </a:r>
            <a:r>
              <a:rPr lang="it-IT" sz="2400" dirty="0" smtClean="0">
                <a:solidFill>
                  <a:srgbClr val="514A40"/>
                </a:solidFill>
              </a:rPr>
              <a:t> of processors </a:t>
            </a:r>
            <a:r>
              <a:rPr lang="it-IT" sz="2400" dirty="0" err="1" smtClean="0">
                <a:solidFill>
                  <a:srgbClr val="514A40"/>
                </a:solidFill>
              </a:rPr>
              <a:t>executing</a:t>
            </a:r>
            <a:r>
              <a:rPr lang="it-IT" sz="2400" dirty="0" smtClean="0">
                <a:solidFill>
                  <a:srgbClr val="514A40"/>
                </a:solidFill>
              </a:rPr>
              <a:t> a task can </a:t>
            </a:r>
            <a:r>
              <a:rPr lang="it-IT" sz="2400" dirty="0" err="1" smtClean="0">
                <a:solidFill>
                  <a:srgbClr val="514A40"/>
                </a:solidFill>
              </a:rPr>
              <a:t>vary</a:t>
            </a:r>
            <a:r>
              <a:rPr lang="it-IT" sz="2400" dirty="0" smtClean="0">
                <a:solidFill>
                  <a:srgbClr val="514A40"/>
                </a:solidFill>
              </a:rPr>
              <a:t> with the task and can be </a:t>
            </a:r>
            <a:r>
              <a:rPr lang="it-IT" sz="2400" dirty="0" err="1" smtClean="0">
                <a:solidFill>
                  <a:srgbClr val="514A40"/>
                </a:solidFill>
              </a:rPr>
              <a:t>different</a:t>
            </a:r>
            <a:r>
              <a:rPr lang="it-IT" sz="2400" dirty="0" smtClean="0">
                <a:solidFill>
                  <a:srgbClr val="514A40"/>
                </a:solidFill>
              </a:rPr>
              <a:t> for the </a:t>
            </a:r>
            <a:r>
              <a:rPr lang="it-IT" sz="2400" dirty="0" err="1" smtClean="0">
                <a:solidFill>
                  <a:srgbClr val="514A40"/>
                </a:solidFill>
              </a:rPr>
              <a:t>same</a:t>
            </a:r>
            <a:r>
              <a:rPr lang="it-IT" sz="2400" dirty="0" smtClean="0">
                <a:solidFill>
                  <a:srgbClr val="514A40"/>
                </a:solidFill>
              </a:rPr>
              <a:t> task </a:t>
            </a:r>
            <a:r>
              <a:rPr lang="it-IT" sz="2400" dirty="0" err="1" smtClean="0">
                <a:solidFill>
                  <a:srgbClr val="514A40"/>
                </a:solidFill>
              </a:rPr>
              <a:t>at</a:t>
            </a:r>
            <a:r>
              <a:rPr lang="it-IT" sz="2400" dirty="0" smtClean="0">
                <a:solidFill>
                  <a:srgbClr val="514A40"/>
                </a:solidFill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</a:rPr>
              <a:t>different</a:t>
            </a:r>
            <a:r>
              <a:rPr lang="it-IT" sz="2400" dirty="0" smtClean="0">
                <a:solidFill>
                  <a:srgbClr val="514A40"/>
                </a:solidFill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</a:rPr>
              <a:t>times</a:t>
            </a:r>
            <a:endParaRPr lang="it-IT" sz="2400" dirty="0" smtClean="0">
              <a:solidFill>
                <a:srgbClr val="514A40"/>
              </a:solidFill>
            </a:endParaRPr>
          </a:p>
          <a:p>
            <a:r>
              <a:rPr lang="it-IT" sz="2400" dirty="0" smtClean="0">
                <a:solidFill>
                  <a:srgbClr val="514A40"/>
                </a:solidFill>
              </a:rPr>
              <a:t>The </a:t>
            </a:r>
            <a:r>
              <a:rPr lang="it-IT" sz="2400" dirty="0" err="1" smtClean="0">
                <a:solidFill>
                  <a:srgbClr val="514A40"/>
                </a:solidFill>
              </a:rPr>
              <a:t>allocation</a:t>
            </a:r>
            <a:r>
              <a:rPr lang="it-IT" sz="2400" dirty="0" smtClean="0">
                <a:solidFill>
                  <a:srgbClr val="514A40"/>
                </a:solidFill>
              </a:rPr>
              <a:t> of task to </a:t>
            </a:r>
            <a:r>
              <a:rPr lang="it-IT" sz="2400" dirty="0" err="1" smtClean="0">
                <a:solidFill>
                  <a:srgbClr val="514A40"/>
                </a:solidFill>
              </a:rPr>
              <a:t>modules</a:t>
            </a:r>
            <a:r>
              <a:rPr lang="it-IT" sz="2400" dirty="0" smtClean="0">
                <a:solidFill>
                  <a:srgbClr val="514A40"/>
                </a:solidFill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</a:rPr>
              <a:t>is</a:t>
            </a:r>
            <a:r>
              <a:rPr lang="it-IT" sz="2400" dirty="0" smtClean="0">
                <a:solidFill>
                  <a:srgbClr val="514A40"/>
                </a:solidFill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</a:rPr>
              <a:t>determined</a:t>
            </a:r>
            <a:r>
              <a:rPr lang="it-IT" sz="2400" dirty="0" smtClean="0">
                <a:solidFill>
                  <a:srgbClr val="514A40"/>
                </a:solidFill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</a:rPr>
              <a:t>dinamically</a:t>
            </a:r>
            <a:r>
              <a:rPr lang="it-IT" sz="2400" dirty="0" smtClean="0">
                <a:solidFill>
                  <a:srgbClr val="514A40"/>
                </a:solidFill>
              </a:rPr>
              <a:t> by a task </a:t>
            </a:r>
            <a:r>
              <a:rPr lang="it-IT" sz="2400" dirty="0" err="1" smtClean="0">
                <a:solidFill>
                  <a:srgbClr val="514A40"/>
                </a:solidFill>
              </a:rPr>
              <a:t>called</a:t>
            </a:r>
            <a:r>
              <a:rPr lang="it-IT" sz="2400" dirty="0" smtClean="0">
                <a:solidFill>
                  <a:srgbClr val="514A40"/>
                </a:solidFill>
              </a:rPr>
              <a:t> </a:t>
            </a:r>
            <a:r>
              <a:rPr lang="it-IT" sz="2400" i="1" dirty="0" smtClean="0">
                <a:solidFill>
                  <a:srgbClr val="514A40"/>
                </a:solidFill>
              </a:rPr>
              <a:t>the global executive</a:t>
            </a:r>
            <a:endParaRPr lang="it-IT" sz="2400" dirty="0" smtClean="0">
              <a:solidFill>
                <a:srgbClr val="514A40"/>
              </a:solidFill>
            </a:endParaRPr>
          </a:p>
          <a:p>
            <a:endParaRPr lang="it-IT" dirty="0">
              <a:solidFill>
                <a:srgbClr val="514A40"/>
              </a:solidFill>
              <a:latin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3480253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295402" y="381000"/>
            <a:ext cx="9601200" cy="533400"/>
          </a:xfrm>
        </p:spPr>
        <p:txBody>
          <a:bodyPr>
            <a:normAutofit/>
          </a:bodyPr>
          <a:lstStyle/>
          <a:p>
            <a:r>
              <a:rPr lang="it-IT" dirty="0" smtClean="0"/>
              <a:t>Fault </a:t>
            </a:r>
            <a:r>
              <a:rPr lang="it-IT" dirty="0" err="1" smtClean="0"/>
              <a:t>isolation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9476" y="914400"/>
            <a:ext cx="11273051" cy="5281448"/>
          </a:xfrm>
        </p:spPr>
        <p:txBody>
          <a:bodyPr>
            <a:normAutofit/>
          </a:bodyPr>
          <a:lstStyle/>
          <a:p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Preventing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a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faulty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unit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from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causing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incorrect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behavior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in a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nonfaulty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unit</a:t>
            </a:r>
            <a:endParaRPr lang="it-IT" sz="2400" dirty="0" smtClean="0">
              <a:solidFill>
                <a:srgbClr val="514A40"/>
              </a:solidFill>
              <a:latin typeface="Cambria"/>
            </a:endParaRPr>
          </a:p>
          <a:p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Protection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against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the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corruption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of data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is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provided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by the way in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wich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units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can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communicate</a:t>
            </a:r>
            <a:endParaRPr lang="it-IT" sz="2400" dirty="0" smtClean="0">
              <a:solidFill>
                <a:srgbClr val="514A40"/>
              </a:solidFill>
              <a:latin typeface="Cambria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A processing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module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can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read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data from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any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processing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module’s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memory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,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but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it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can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write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400" dirty="0" err="1">
                <a:solidFill>
                  <a:srgbClr val="514A40"/>
                </a:solidFill>
                <a:latin typeface="Cambria"/>
              </a:rPr>
              <a:t>o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nly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in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its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own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memory</a:t>
            </a:r>
            <a:endParaRPr lang="it-IT" sz="2400" dirty="0" smtClean="0">
              <a:solidFill>
                <a:srgbClr val="514A40"/>
              </a:solidFill>
              <a:latin typeface="Cambria"/>
            </a:endParaRPr>
          </a:p>
          <a:p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Fault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isolation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also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requires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that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invalid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control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signals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not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produce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incorrect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behavior</a:t>
            </a:r>
            <a:endParaRPr lang="it-IT" sz="2400" dirty="0" smtClean="0">
              <a:solidFill>
                <a:srgbClr val="514A40"/>
              </a:solidFill>
              <a:latin typeface="Cambria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Wrong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action</a:t>
            </a:r>
            <a:endParaRPr lang="it-IT" sz="2400" dirty="0" smtClean="0">
              <a:solidFill>
                <a:srgbClr val="514A40"/>
              </a:solidFill>
              <a:latin typeface="Cambria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Not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providing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service to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other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units</a:t>
            </a:r>
            <a:endParaRPr lang="it-IT" sz="2400" dirty="0" smtClean="0">
              <a:solidFill>
                <a:srgbClr val="514A40"/>
              </a:solidFill>
              <a:latin typeface="Cambria"/>
            </a:endParaRPr>
          </a:p>
          <a:p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These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two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type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of fault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propagation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are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prevented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by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making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each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unit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autonomous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, with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its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own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control</a:t>
            </a:r>
            <a:endParaRPr lang="it-IT" sz="2400" dirty="0">
              <a:solidFill>
                <a:srgbClr val="514A40"/>
              </a:solidFill>
              <a:latin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3273167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295402" y="381000"/>
            <a:ext cx="9601200" cy="533400"/>
          </a:xfrm>
        </p:spPr>
        <p:txBody>
          <a:bodyPr>
            <a:normAutofit/>
          </a:bodyPr>
          <a:lstStyle/>
          <a:p>
            <a:r>
              <a:rPr lang="it-IT" dirty="0" smtClean="0"/>
              <a:t>Fault </a:t>
            </a:r>
            <a:r>
              <a:rPr lang="en-GB" dirty="0" smtClean="0"/>
              <a:t>masking</a:t>
            </a:r>
            <a:endParaRPr lang="en-GB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9476" y="914400"/>
            <a:ext cx="11273051" cy="4997669"/>
          </a:xfrm>
        </p:spPr>
        <p:txBody>
          <a:bodyPr>
            <a:normAutofit/>
          </a:bodyPr>
          <a:lstStyle/>
          <a:p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The processor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receive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multiple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copies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of the data</a:t>
            </a:r>
          </a:p>
          <a:p>
            <a:endParaRPr lang="it-IT" sz="2400" dirty="0" smtClean="0">
              <a:solidFill>
                <a:srgbClr val="514A40"/>
              </a:solidFill>
              <a:latin typeface="Cambria"/>
            </a:endParaRPr>
          </a:p>
          <a:p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Each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copy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is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obtained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from a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different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memory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over a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different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bus and the processor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uses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majority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voting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to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obtain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a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correct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version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of the data</a:t>
            </a:r>
          </a:p>
          <a:p>
            <a:endParaRPr lang="it-IT" sz="2400" dirty="0" smtClean="0">
              <a:solidFill>
                <a:srgbClr val="514A40"/>
              </a:solidFill>
              <a:latin typeface="Cambria"/>
            </a:endParaRPr>
          </a:p>
          <a:p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After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identifying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the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faulty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unit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, the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system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will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be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reconfigured</a:t>
            </a:r>
            <a:endParaRPr lang="it-IT" sz="2400" dirty="0" smtClean="0">
              <a:solidFill>
                <a:srgbClr val="514A40"/>
              </a:solidFill>
              <a:latin typeface="Cambria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Faulty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processing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module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400" dirty="0" smtClean="0">
                <a:solidFill>
                  <a:srgbClr val="A85229"/>
                </a:solidFill>
                <a:latin typeface="Cambria"/>
                <a:sym typeface="Wingdings" panose="05000000000000000000" pitchFamily="2" charset="2"/>
              </a:rPr>
              <a:t></a:t>
            </a:r>
            <a:r>
              <a:rPr lang="it-IT" sz="2400" dirty="0" smtClean="0">
                <a:solidFill>
                  <a:srgbClr val="514A40"/>
                </a:solidFill>
                <a:latin typeface="Cambria"/>
                <a:sym typeface="Wingdings" panose="05000000000000000000" pitchFamily="2" charset="2"/>
              </a:rPr>
              <a:t> the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  <a:sym typeface="Wingdings" panose="05000000000000000000" pitchFamily="2" charset="2"/>
              </a:rPr>
              <a:t>tasks</a:t>
            </a:r>
            <a:r>
              <a:rPr lang="it-IT" sz="2400" dirty="0" smtClean="0">
                <a:solidFill>
                  <a:srgbClr val="514A40"/>
                </a:solidFill>
                <a:latin typeface="Cambria"/>
                <a:sym typeface="Wingdings" panose="05000000000000000000" pitchFamily="2" charset="2"/>
              </a:rPr>
              <a:t> are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  <a:sym typeface="Wingdings" panose="05000000000000000000" pitchFamily="2" charset="2"/>
              </a:rPr>
              <a:t>reassigned</a:t>
            </a:r>
            <a:r>
              <a:rPr lang="it-IT" sz="2400" dirty="0" smtClean="0">
                <a:solidFill>
                  <a:srgbClr val="514A40"/>
                </a:solidFill>
                <a:latin typeface="Cambria"/>
                <a:sym typeface="Wingdings" panose="05000000000000000000" pitchFamily="2" charset="2"/>
              </a:rPr>
              <a:t> to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  <a:sym typeface="Wingdings" panose="05000000000000000000" pitchFamily="2" charset="2"/>
              </a:rPr>
              <a:t>other</a:t>
            </a:r>
            <a:r>
              <a:rPr lang="it-IT" sz="2400" dirty="0" smtClean="0">
                <a:solidFill>
                  <a:srgbClr val="514A40"/>
                </a:solidFill>
                <a:latin typeface="Cambria"/>
                <a:sym typeface="Wingdings" panose="05000000000000000000" pitchFamily="2" charset="2"/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  <a:sym typeface="Wingdings" panose="05000000000000000000" pitchFamily="2" charset="2"/>
              </a:rPr>
              <a:t>modules</a:t>
            </a:r>
            <a:endParaRPr lang="it-IT" sz="2400" dirty="0" smtClean="0">
              <a:solidFill>
                <a:srgbClr val="514A40"/>
              </a:solidFill>
              <a:latin typeface="Cambria"/>
              <a:sym typeface="Wingdings" panose="05000000000000000000" pitchFamily="2" charset="2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it-IT" sz="2400" dirty="0" err="1" smtClean="0">
                <a:solidFill>
                  <a:srgbClr val="514A40"/>
                </a:solidFill>
                <a:latin typeface="Cambria"/>
                <a:sym typeface="Wingdings" panose="05000000000000000000" pitchFamily="2" charset="2"/>
              </a:rPr>
              <a:t>Faulty</a:t>
            </a:r>
            <a:r>
              <a:rPr lang="it-IT" sz="2400" dirty="0" smtClean="0">
                <a:solidFill>
                  <a:srgbClr val="514A40"/>
                </a:solidFill>
                <a:latin typeface="Cambria"/>
                <a:sym typeface="Wingdings" panose="05000000000000000000" pitchFamily="2" charset="2"/>
              </a:rPr>
              <a:t> bus </a:t>
            </a:r>
            <a:r>
              <a:rPr lang="it-IT" sz="2400" dirty="0" smtClean="0">
                <a:solidFill>
                  <a:srgbClr val="A85229"/>
                </a:solidFill>
                <a:latin typeface="Cambria"/>
                <a:sym typeface="Wingdings" panose="05000000000000000000" pitchFamily="2" charset="2"/>
              </a:rPr>
              <a:t> </a:t>
            </a:r>
            <a:r>
              <a:rPr lang="it-IT" sz="2400" dirty="0" smtClean="0">
                <a:latin typeface="Cambria"/>
                <a:sym typeface="Wingdings" panose="05000000000000000000" pitchFamily="2" charset="2"/>
              </a:rPr>
              <a:t>processors </a:t>
            </a:r>
            <a:r>
              <a:rPr lang="it-IT" sz="2400" dirty="0" err="1" smtClean="0">
                <a:latin typeface="Cambria"/>
                <a:sym typeface="Wingdings" panose="05000000000000000000" pitchFamily="2" charset="2"/>
              </a:rPr>
              <a:t>will</a:t>
            </a:r>
            <a:r>
              <a:rPr lang="it-IT" sz="2400" dirty="0" smtClean="0">
                <a:latin typeface="Cambria"/>
                <a:sym typeface="Wingdings" panose="05000000000000000000" pitchFamily="2" charset="2"/>
              </a:rPr>
              <a:t> </a:t>
            </a:r>
            <a:r>
              <a:rPr lang="it-IT" sz="2400" dirty="0" err="1" smtClean="0">
                <a:latin typeface="Cambria"/>
                <a:sym typeface="Wingdings" panose="05000000000000000000" pitchFamily="2" charset="2"/>
              </a:rPr>
              <a:t>request</a:t>
            </a:r>
            <a:r>
              <a:rPr lang="it-IT" sz="2400" dirty="0" smtClean="0">
                <a:latin typeface="Cambria"/>
                <a:sym typeface="Wingdings" panose="05000000000000000000" pitchFamily="2" charset="2"/>
              </a:rPr>
              <a:t> </a:t>
            </a:r>
            <a:r>
              <a:rPr lang="it-IT" sz="2400" dirty="0" err="1" smtClean="0">
                <a:latin typeface="Cambria"/>
                <a:sym typeface="Wingdings" panose="05000000000000000000" pitchFamily="2" charset="2"/>
              </a:rPr>
              <a:t>their</a:t>
            </a:r>
            <a:r>
              <a:rPr lang="it-IT" sz="2400" dirty="0" smtClean="0">
                <a:latin typeface="Cambria"/>
                <a:sym typeface="Wingdings" panose="05000000000000000000" pitchFamily="2" charset="2"/>
              </a:rPr>
              <a:t> data over </a:t>
            </a:r>
            <a:r>
              <a:rPr lang="it-IT" sz="2400" dirty="0" err="1" smtClean="0">
                <a:latin typeface="Cambria"/>
                <a:sym typeface="Wingdings" panose="05000000000000000000" pitchFamily="2" charset="2"/>
              </a:rPr>
              <a:t>other</a:t>
            </a:r>
            <a:r>
              <a:rPr lang="it-IT" sz="2400" dirty="0" smtClean="0">
                <a:latin typeface="Cambria"/>
                <a:sym typeface="Wingdings" panose="05000000000000000000" pitchFamily="2" charset="2"/>
              </a:rPr>
              <a:t> </a:t>
            </a:r>
            <a:r>
              <a:rPr lang="it-IT" sz="2400" dirty="0" err="1" smtClean="0">
                <a:latin typeface="Cambria"/>
                <a:sym typeface="Wingdings" panose="05000000000000000000" pitchFamily="2" charset="2"/>
              </a:rPr>
              <a:t>buses</a:t>
            </a:r>
            <a:endParaRPr lang="it-IT" sz="2400" dirty="0" smtClean="0">
              <a:latin typeface="Cambria"/>
              <a:sym typeface="Wingdings" panose="05000000000000000000" pitchFamily="2" charset="2"/>
            </a:endParaRPr>
          </a:p>
          <a:p>
            <a:endParaRPr lang="it-IT" sz="2400" dirty="0">
              <a:latin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2006869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295402" y="381000"/>
            <a:ext cx="9601200" cy="533400"/>
          </a:xfrm>
        </p:spPr>
        <p:txBody>
          <a:bodyPr>
            <a:normAutofit/>
          </a:bodyPr>
          <a:lstStyle/>
          <a:p>
            <a:r>
              <a:rPr lang="it-IT" dirty="0" err="1" smtClean="0"/>
              <a:t>scheduling</a:t>
            </a:r>
            <a:endParaRPr lang="en-GB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9476" y="914400"/>
            <a:ext cx="11273051" cy="4997669"/>
          </a:xfrm>
        </p:spPr>
        <p:txBody>
          <a:bodyPr>
            <a:normAutofit/>
          </a:bodyPr>
          <a:lstStyle/>
          <a:p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Two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types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of timing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requirements</a:t>
            </a:r>
            <a:endParaRPr lang="it-IT" sz="2400" dirty="0" smtClean="0">
              <a:solidFill>
                <a:srgbClr val="514A40"/>
              </a:solidFill>
              <a:latin typeface="Cambria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it-IT" sz="2400" dirty="0" smtClean="0">
                <a:solidFill>
                  <a:srgbClr val="514A40"/>
                </a:solidFill>
                <a:latin typeface="Cambria"/>
                <a:sym typeface="Wingdings" panose="05000000000000000000" pitchFamily="2" charset="2"/>
              </a:rPr>
              <a:t>Output to the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  <a:sym typeface="Wingdings" panose="05000000000000000000" pitchFamily="2" charset="2"/>
              </a:rPr>
              <a:t>actuators</a:t>
            </a:r>
            <a:r>
              <a:rPr lang="it-IT" sz="2400" dirty="0" smtClean="0">
                <a:solidFill>
                  <a:srgbClr val="514A40"/>
                </a:solidFill>
                <a:latin typeface="Cambria"/>
                <a:sym typeface="Wingdings" panose="05000000000000000000" pitchFamily="2" charset="2"/>
              </a:rPr>
              <a:t> must be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  <a:sym typeface="Wingdings" panose="05000000000000000000" pitchFamily="2" charset="2"/>
              </a:rPr>
              <a:t>generated</a:t>
            </a:r>
            <a:r>
              <a:rPr lang="it-IT" sz="2400" dirty="0" smtClean="0">
                <a:solidFill>
                  <a:srgbClr val="514A40"/>
                </a:solidFill>
                <a:latin typeface="Cambria"/>
                <a:sym typeface="Wingdings" panose="05000000000000000000" pitchFamily="2" charset="2"/>
              </a:rPr>
              <a:t> with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  <a:sym typeface="Wingdings" panose="05000000000000000000" pitchFamily="2" charset="2"/>
              </a:rPr>
              <a:t>specific</a:t>
            </a:r>
            <a:r>
              <a:rPr lang="it-IT" sz="2400" dirty="0" smtClean="0">
                <a:solidFill>
                  <a:srgbClr val="514A40"/>
                </a:solidFill>
                <a:latin typeface="Cambria"/>
                <a:sym typeface="Wingdings" panose="05000000000000000000" pitchFamily="2" charset="2"/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  <a:sym typeface="Wingdings" panose="05000000000000000000" pitchFamily="2" charset="2"/>
              </a:rPr>
              <a:t>frequency</a:t>
            </a:r>
            <a:endParaRPr lang="it-IT" sz="2400" dirty="0" smtClean="0">
              <a:solidFill>
                <a:srgbClr val="514A40"/>
              </a:solidFill>
              <a:latin typeface="Cambria"/>
              <a:sym typeface="Wingdings" panose="05000000000000000000" pitchFamily="2" charset="2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it-IT" sz="2400" dirty="0" smtClean="0">
                <a:solidFill>
                  <a:srgbClr val="514A40"/>
                </a:solidFill>
                <a:latin typeface="Cambria"/>
                <a:sym typeface="Wingdings" panose="05000000000000000000" pitchFamily="2" charset="2"/>
              </a:rPr>
              <a:t>The delay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  <a:sym typeface="Wingdings" panose="05000000000000000000" pitchFamily="2" charset="2"/>
              </a:rPr>
              <a:t>between</a:t>
            </a:r>
            <a:r>
              <a:rPr lang="it-IT" sz="2400" dirty="0" smtClean="0">
                <a:solidFill>
                  <a:srgbClr val="514A40"/>
                </a:solidFill>
                <a:latin typeface="Cambria"/>
                <a:sym typeface="Wingdings" panose="05000000000000000000" pitchFamily="2" charset="2"/>
              </a:rPr>
              <a:t> the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  <a:sym typeface="Wingdings" panose="05000000000000000000" pitchFamily="2" charset="2"/>
              </a:rPr>
              <a:t>reading</a:t>
            </a:r>
            <a:r>
              <a:rPr lang="it-IT" sz="2400" dirty="0" smtClean="0">
                <a:solidFill>
                  <a:srgbClr val="514A40"/>
                </a:solidFill>
                <a:latin typeface="Cambria"/>
                <a:sym typeface="Wingdings" panose="05000000000000000000" pitchFamily="2" charset="2"/>
              </a:rPr>
              <a:t> of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  <a:sym typeface="Wingdings" panose="05000000000000000000" pitchFamily="2" charset="2"/>
              </a:rPr>
              <a:t>sensors</a:t>
            </a:r>
            <a:r>
              <a:rPr lang="it-IT" sz="2400" dirty="0" smtClean="0">
                <a:solidFill>
                  <a:srgbClr val="514A40"/>
                </a:solidFill>
                <a:latin typeface="Cambria"/>
                <a:sym typeface="Wingdings" panose="05000000000000000000" pitchFamily="2" charset="2"/>
              </a:rPr>
              <a:t> and the generation of output to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  <a:sym typeface="Wingdings" panose="05000000000000000000" pitchFamily="2" charset="2"/>
              </a:rPr>
              <a:t>actuators</a:t>
            </a:r>
            <a:r>
              <a:rPr lang="it-IT" sz="2400" dirty="0" smtClean="0">
                <a:solidFill>
                  <a:srgbClr val="514A40"/>
                </a:solidFill>
                <a:latin typeface="Cambria"/>
                <a:sym typeface="Wingdings" panose="05000000000000000000" pitchFamily="2" charset="2"/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  <a:sym typeface="Wingdings" panose="05000000000000000000" pitchFamily="2" charset="2"/>
              </a:rPr>
              <a:t>based</a:t>
            </a:r>
            <a:r>
              <a:rPr lang="it-IT" sz="2400" dirty="0" smtClean="0">
                <a:solidFill>
                  <a:srgbClr val="514A40"/>
                </a:solidFill>
                <a:latin typeface="Cambria"/>
                <a:sym typeface="Wingdings" panose="05000000000000000000" pitchFamily="2" charset="2"/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  <a:sym typeface="Wingdings" panose="05000000000000000000" pitchFamily="2" charset="2"/>
              </a:rPr>
              <a:t>upon</a:t>
            </a:r>
            <a:r>
              <a:rPr lang="it-IT" sz="2400" dirty="0" smtClean="0">
                <a:solidFill>
                  <a:srgbClr val="514A40"/>
                </a:solidFill>
                <a:latin typeface="Cambria"/>
                <a:sym typeface="Wingdings" panose="05000000000000000000" pitchFamily="2" charset="2"/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  <a:sym typeface="Wingdings" panose="05000000000000000000" pitchFamily="2" charset="2"/>
              </a:rPr>
              <a:t>these</a:t>
            </a:r>
            <a:r>
              <a:rPr lang="it-IT" sz="2400" dirty="0" smtClean="0">
                <a:solidFill>
                  <a:srgbClr val="514A40"/>
                </a:solidFill>
                <a:latin typeface="Cambria"/>
                <a:sym typeface="Wingdings" panose="05000000000000000000" pitchFamily="2" charset="2"/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  <a:sym typeface="Wingdings" panose="05000000000000000000" pitchFamily="2" charset="2"/>
              </a:rPr>
              <a:t>readings</a:t>
            </a:r>
            <a:r>
              <a:rPr lang="it-IT" sz="2400" dirty="0" smtClean="0">
                <a:solidFill>
                  <a:srgbClr val="514A40"/>
                </a:solidFill>
                <a:latin typeface="Cambria"/>
                <a:sym typeface="Wingdings" panose="05000000000000000000" pitchFamily="2" charset="2"/>
              </a:rPr>
              <a:t> must be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  <a:sym typeface="Wingdings" panose="05000000000000000000" pitchFamily="2" charset="2"/>
              </a:rPr>
              <a:t>kept</a:t>
            </a:r>
            <a:r>
              <a:rPr lang="it-IT" sz="2400" dirty="0" smtClean="0">
                <a:solidFill>
                  <a:srgbClr val="514A40"/>
                </a:solidFill>
                <a:latin typeface="Cambria"/>
                <a:sym typeface="Wingdings" panose="05000000000000000000" pitchFamily="2" charset="2"/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  <a:sym typeface="Wingdings" panose="05000000000000000000" pitchFamily="2" charset="2"/>
              </a:rPr>
              <a:t>below</a:t>
            </a:r>
            <a:r>
              <a:rPr lang="it-IT" sz="2400" dirty="0" smtClean="0">
                <a:solidFill>
                  <a:srgbClr val="514A40"/>
                </a:solidFill>
                <a:latin typeface="Cambria"/>
                <a:sym typeface="Wingdings" panose="05000000000000000000" pitchFamily="2" charset="2"/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  <a:sym typeface="Wingdings" panose="05000000000000000000" pitchFamily="2" charset="2"/>
              </a:rPr>
              <a:t>specified</a:t>
            </a:r>
            <a:r>
              <a:rPr lang="it-IT" sz="2400" dirty="0" smtClean="0">
                <a:solidFill>
                  <a:srgbClr val="514A40"/>
                </a:solidFill>
                <a:latin typeface="Cambria"/>
                <a:sym typeface="Wingdings" panose="05000000000000000000" pitchFamily="2" charset="2"/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  <a:sym typeface="Wingdings" panose="05000000000000000000" pitchFamily="2" charset="2"/>
              </a:rPr>
              <a:t>limits</a:t>
            </a:r>
            <a:endParaRPr lang="it-IT" sz="2400" dirty="0" smtClean="0">
              <a:solidFill>
                <a:srgbClr val="514A40"/>
              </a:solidFill>
              <a:latin typeface="Cambria"/>
              <a:sym typeface="Wingdings" panose="05000000000000000000" pitchFamily="2" charset="2"/>
            </a:endParaRPr>
          </a:p>
          <a:p>
            <a:r>
              <a:rPr lang="it-IT" sz="2400" i="1" dirty="0" err="1" smtClean="0">
                <a:solidFill>
                  <a:srgbClr val="514A40"/>
                </a:solidFill>
                <a:latin typeface="Cambria"/>
                <a:sym typeface="Wingdings" panose="05000000000000000000" pitchFamily="2" charset="2"/>
              </a:rPr>
              <a:t>Iteration</a:t>
            </a:r>
            <a:r>
              <a:rPr lang="it-IT" sz="2400" i="1" dirty="0" smtClean="0">
                <a:solidFill>
                  <a:srgbClr val="514A40"/>
                </a:solidFill>
                <a:latin typeface="Cambria"/>
                <a:sym typeface="Wingdings" panose="05000000000000000000" pitchFamily="2" charset="2"/>
              </a:rPr>
              <a:t> rate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  <a:sym typeface="Wingdings" panose="05000000000000000000" pitchFamily="2" charset="2"/>
              </a:rPr>
              <a:t>assigned</a:t>
            </a:r>
            <a:r>
              <a:rPr lang="it-IT" sz="2400" dirty="0" smtClean="0">
                <a:solidFill>
                  <a:srgbClr val="514A40"/>
                </a:solidFill>
                <a:latin typeface="Cambria"/>
                <a:sym typeface="Wingdings" panose="05000000000000000000" pitchFamily="2" charset="2"/>
              </a:rPr>
              <a:t> to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  <a:sym typeface="Wingdings" panose="05000000000000000000" pitchFamily="2" charset="2"/>
              </a:rPr>
              <a:t>each</a:t>
            </a:r>
            <a:r>
              <a:rPr lang="it-IT" sz="2400" dirty="0" smtClean="0">
                <a:solidFill>
                  <a:srgbClr val="514A40"/>
                </a:solidFill>
                <a:latin typeface="Cambria"/>
                <a:sym typeface="Wingdings" panose="05000000000000000000" pitchFamily="2" charset="2"/>
              </a:rPr>
              <a:t> task</a:t>
            </a:r>
          </a:p>
          <a:p>
            <a:r>
              <a:rPr lang="it-IT" sz="2400" dirty="0" smtClean="0">
                <a:latin typeface="Cambria"/>
                <a:sym typeface="Wingdings" panose="05000000000000000000" pitchFamily="2" charset="2"/>
              </a:rPr>
              <a:t>The processing of </a:t>
            </a:r>
            <a:r>
              <a:rPr lang="it-IT" sz="2400" dirty="0" err="1" smtClean="0">
                <a:latin typeface="Cambria"/>
                <a:sym typeface="Wingdings" panose="05000000000000000000" pitchFamily="2" charset="2"/>
              </a:rPr>
              <a:t>each</a:t>
            </a:r>
            <a:r>
              <a:rPr lang="it-IT" sz="2400" dirty="0" smtClean="0">
                <a:latin typeface="Cambria"/>
                <a:sym typeface="Wingdings" panose="05000000000000000000" pitchFamily="2" charset="2"/>
              </a:rPr>
              <a:t> </a:t>
            </a:r>
            <a:r>
              <a:rPr lang="it-IT" sz="2400" dirty="0" err="1" smtClean="0">
                <a:latin typeface="Cambria"/>
                <a:sym typeface="Wingdings" panose="05000000000000000000" pitchFamily="2" charset="2"/>
              </a:rPr>
              <a:t>iteration</a:t>
            </a:r>
            <a:r>
              <a:rPr lang="it-IT" sz="2400" dirty="0" smtClean="0">
                <a:latin typeface="Cambria"/>
                <a:sym typeface="Wingdings" panose="05000000000000000000" pitchFamily="2" charset="2"/>
              </a:rPr>
              <a:t> of the task must be </a:t>
            </a:r>
            <a:r>
              <a:rPr lang="it-IT" sz="2400" dirty="0" err="1" smtClean="0">
                <a:latin typeface="Cambria"/>
                <a:sym typeface="Wingdings" panose="05000000000000000000" pitchFamily="2" charset="2"/>
              </a:rPr>
              <a:t>completed</a:t>
            </a:r>
            <a:r>
              <a:rPr lang="it-IT" sz="2400" dirty="0" smtClean="0">
                <a:latin typeface="Cambria"/>
                <a:sym typeface="Wingdings" panose="05000000000000000000" pitchFamily="2" charset="2"/>
              </a:rPr>
              <a:t> </a:t>
            </a:r>
            <a:r>
              <a:rPr lang="it-IT" sz="2400" dirty="0" err="1" smtClean="0">
                <a:latin typeface="Cambria"/>
                <a:sym typeface="Wingdings" panose="05000000000000000000" pitchFamily="2" charset="2"/>
              </a:rPr>
              <a:t>within</a:t>
            </a:r>
            <a:r>
              <a:rPr lang="it-IT" sz="2400" dirty="0" smtClean="0">
                <a:latin typeface="Cambria"/>
                <a:sym typeface="Wingdings" panose="05000000000000000000" pitchFamily="2" charset="2"/>
              </a:rPr>
              <a:t> the </a:t>
            </a:r>
            <a:r>
              <a:rPr lang="it-IT" sz="2400" i="1" dirty="0" smtClean="0">
                <a:latin typeface="Cambria"/>
                <a:sym typeface="Wingdings" panose="05000000000000000000" pitchFamily="2" charset="2"/>
              </a:rPr>
              <a:t>time frame</a:t>
            </a:r>
            <a:endParaRPr lang="it-IT" sz="2400" dirty="0" smtClean="0">
              <a:latin typeface="Cambria"/>
              <a:sym typeface="Wingdings" panose="05000000000000000000" pitchFamily="2" charset="2"/>
            </a:endParaRPr>
          </a:p>
          <a:p>
            <a:endParaRPr lang="it-IT" sz="2400" dirty="0">
              <a:latin typeface="Cambria"/>
            </a:endParaRPr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9607" y="904460"/>
            <a:ext cx="6132786" cy="5049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640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theme/theme1.xml><?xml version="1.0" encoding="utf-8"?>
<a:theme xmlns:a="http://schemas.openxmlformats.org/drawingml/2006/main" name="Red Line Business 16x9">
  <a:themeElements>
    <a:clrScheme name="RedLineBusiness_16x9">
      <a:dk1>
        <a:srgbClr val="514A40"/>
      </a:dk1>
      <a:lt1>
        <a:sysClr val="window" lastClr="FFFFFF"/>
      </a:lt1>
      <a:dk2>
        <a:srgbClr val="000000"/>
      </a:dk2>
      <a:lt2>
        <a:srgbClr val="F9F7F3"/>
      </a:lt2>
      <a:accent1>
        <a:srgbClr val="A85229"/>
      </a:accent1>
      <a:accent2>
        <a:srgbClr val="98916E"/>
      </a:accent2>
      <a:accent3>
        <a:srgbClr val="C9A645"/>
      </a:accent3>
      <a:accent4>
        <a:srgbClr val="76A7B2"/>
      </a:accent4>
      <a:accent5>
        <a:srgbClr val="82A670"/>
      </a:accent5>
      <a:accent6>
        <a:srgbClr val="896170"/>
      </a:accent6>
      <a:hlink>
        <a:srgbClr val="A85229"/>
      </a:hlink>
      <a:folHlink>
        <a:srgbClr val="98916E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dLineBusiness_16x9_TP103031021" id="{60C7DFB2-BE42-466D-BEC0-4AB92B5BE86A}" vid="{663E4153-634B-4F56-8837-9CEEF9B23E3D}"/>
    </a:ext>
  </a:extLst>
</a:theme>
</file>

<file path=ppt/theme/theme2.xml><?xml version="1.0" encoding="utf-8"?>
<a:theme xmlns:a="http://schemas.openxmlformats.org/drawingml/2006/main" name="Office Theme">
  <a:themeElements>
    <a:clrScheme name="RedLineBusiness_16x9">
      <a:dk1>
        <a:srgbClr val="514A40"/>
      </a:dk1>
      <a:lt1>
        <a:sysClr val="window" lastClr="FFFFFF"/>
      </a:lt1>
      <a:dk2>
        <a:srgbClr val="000000"/>
      </a:dk2>
      <a:lt2>
        <a:srgbClr val="F9F7F3"/>
      </a:lt2>
      <a:accent1>
        <a:srgbClr val="A85229"/>
      </a:accent1>
      <a:accent2>
        <a:srgbClr val="98916E"/>
      </a:accent2>
      <a:accent3>
        <a:srgbClr val="C9A645"/>
      </a:accent3>
      <a:accent4>
        <a:srgbClr val="76A7B2"/>
      </a:accent4>
      <a:accent5>
        <a:srgbClr val="82A670"/>
      </a:accent5>
      <a:accent6>
        <a:srgbClr val="896170"/>
      </a:accent6>
      <a:hlink>
        <a:srgbClr val="A85229"/>
      </a:hlink>
      <a:folHlink>
        <a:srgbClr val="98916E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RedLineBusiness_16x9">
      <a:dk1>
        <a:srgbClr val="514A40"/>
      </a:dk1>
      <a:lt1>
        <a:sysClr val="window" lastClr="FFFFFF"/>
      </a:lt1>
      <a:dk2>
        <a:srgbClr val="000000"/>
      </a:dk2>
      <a:lt2>
        <a:srgbClr val="F9F7F3"/>
      </a:lt2>
      <a:accent1>
        <a:srgbClr val="A85229"/>
      </a:accent1>
      <a:accent2>
        <a:srgbClr val="98916E"/>
      </a:accent2>
      <a:accent3>
        <a:srgbClr val="C9A645"/>
      </a:accent3>
      <a:accent4>
        <a:srgbClr val="76A7B2"/>
      </a:accent4>
      <a:accent5>
        <a:srgbClr val="82A670"/>
      </a:accent5>
      <a:accent6>
        <a:srgbClr val="896170"/>
      </a:accent6>
      <a:hlink>
        <a:srgbClr val="A85229"/>
      </a:hlink>
      <a:folHlink>
        <a:srgbClr val="98916E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8F180B1C-2212-497F-A259-C959ADD048C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Presentazione aziendale con linea rossa (widescreen)</Template>
  <TotalTime>0</TotalTime>
  <Words>1286</Words>
  <Application>Microsoft Office PowerPoint</Application>
  <PresentationFormat>Widescreen</PresentationFormat>
  <Paragraphs>199</Paragraphs>
  <Slides>25</Slides>
  <Notes>24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25</vt:i4>
      </vt:variant>
    </vt:vector>
  </HeadingPairs>
  <TitlesOfParts>
    <vt:vector size="31" baseType="lpstr">
      <vt:lpstr>Arial</vt:lpstr>
      <vt:lpstr>Cambria</vt:lpstr>
      <vt:lpstr>Cambria Math</vt:lpstr>
      <vt:lpstr>Courier New</vt:lpstr>
      <vt:lpstr>Wingdings</vt:lpstr>
      <vt:lpstr>Red Line Business 16x9</vt:lpstr>
      <vt:lpstr>Anomaly detection: A survey</vt:lpstr>
      <vt:lpstr>Introduction</vt:lpstr>
      <vt:lpstr>background</vt:lpstr>
      <vt:lpstr>System overview</vt:lpstr>
      <vt:lpstr>System overview</vt:lpstr>
      <vt:lpstr>System overview</vt:lpstr>
      <vt:lpstr>Fault isolation</vt:lpstr>
      <vt:lpstr>Fault masking</vt:lpstr>
      <vt:lpstr>scheduling</vt:lpstr>
      <vt:lpstr>Processor synchronization</vt:lpstr>
      <vt:lpstr>Reliability prediction</vt:lpstr>
      <vt:lpstr>Reliability prediction</vt:lpstr>
      <vt:lpstr>The Sift hardware</vt:lpstr>
      <vt:lpstr>The software system</vt:lpstr>
      <vt:lpstr>The local-global communication tasks</vt:lpstr>
      <vt:lpstr>The global executive task</vt:lpstr>
      <vt:lpstr>The local executive</vt:lpstr>
      <vt:lpstr>The local executive</vt:lpstr>
      <vt:lpstr>Fault detection</vt:lpstr>
      <vt:lpstr>Fault detection</vt:lpstr>
      <vt:lpstr>Fault detection</vt:lpstr>
      <vt:lpstr>Fault detection</vt:lpstr>
      <vt:lpstr>The simulator</vt:lpstr>
      <vt:lpstr>future works</vt:lpstr>
      <vt:lpstr>conclusions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2015-09-29T13:14:30Z</dcterms:created>
  <dcterms:modified xsi:type="dcterms:W3CDTF">2016-02-11T15:40:11Z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TC030310239991</vt:lpwstr>
  </property>
</Properties>
</file>